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7FF96-0917-4B95-BA70-B2EC7B39A87D}" type="datetimeFigureOut">
              <a:rPr lang="en-US" smtClean="0"/>
              <a:t>7/30/2012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C93F8-4191-49C9-8501-DC96DEAC98F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9E35-4AC0-4CB2-9839-C05F3F390D85}" type="datetime1">
              <a:rPr lang="en-US" smtClean="0"/>
              <a:t>7/30/2012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D78F94-426F-4DDB-813D-AD29F64325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DC413-7F05-418C-8A01-34F043BF5C6F}" type="datetime1">
              <a:rPr lang="en-US" smtClean="0"/>
              <a:t>7/30/2012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8F94-426F-4DDB-813D-AD29F64325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D78F94-426F-4DDB-813D-AD29F64325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380C-5612-4CC9-BDF6-96EB483D320E}" type="datetime1">
              <a:rPr lang="en-US" smtClean="0"/>
              <a:t>7/30/2012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4395-593F-43D9-A7DD-252521D007ED}" type="datetime1">
              <a:rPr lang="en-US" smtClean="0"/>
              <a:t>7/30/2012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D78F94-426F-4DDB-813D-AD29F64325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B9875-F893-4FE7-8771-4A57E5A5A62D}" type="datetime1">
              <a:rPr lang="en-US" smtClean="0"/>
              <a:t>7/30/2012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D78F94-426F-4DDB-813D-AD29F64325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A7C767-402C-491A-841D-9BFCD2D8E868}" type="datetime1">
              <a:rPr lang="en-US" smtClean="0"/>
              <a:t>7/30/2012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8F94-426F-4DDB-813D-AD29F64325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9000-82B8-465E-856D-35671A7EEEEB}" type="datetime1">
              <a:rPr lang="en-US" smtClean="0"/>
              <a:t>7/30/2012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D78F94-426F-4DDB-813D-AD29F64325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914C-0D1C-457F-A693-F8360BCE6B09}" type="datetime1">
              <a:rPr lang="en-US" smtClean="0"/>
              <a:t>7/30/2012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D78F94-426F-4DDB-813D-AD29F64325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0869-950B-4F0A-8FB9-A2145560F91B}" type="datetime1">
              <a:rPr lang="en-US" smtClean="0"/>
              <a:t>7/30/2012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D78F94-426F-4DDB-813D-AD29F64325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D78F94-426F-4DDB-813D-AD29F64325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9C185-11C1-48C1-AE9B-2F7C193D6B6C}" type="datetime1">
              <a:rPr lang="en-US" smtClean="0"/>
              <a:t>7/30/2012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D78F94-426F-4DDB-813D-AD29F64325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F79177-44A3-4F57-96F4-63012A1F6065}" type="datetime1">
              <a:rPr lang="en-US" smtClean="0"/>
              <a:t>7/30/2012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8ADB717-8E13-454D-9EB5-E3BD20BEA39D}" type="datetime1">
              <a:rPr lang="en-US" smtClean="0"/>
              <a:t>7/30/2012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D78F94-426F-4DDB-813D-AD29F64325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hyperlink" Target="mailto:Dan.Kennedy@k12.sd.us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wmf"/><Relationship Id="rId5" Type="http://schemas.openxmlformats.org/officeDocument/2006/relationships/image" Target="../media/image11.png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new school counselor!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Mr. Kennedy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8F94-426F-4DDB-813D-AD29F64325C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051" name="Picture 3" descr="C:\Users\Daniel R. Kennedy\AppData\Local\Microsoft\Windows\Temporary Internet Files\Content.IE5\LLZKBTWM\MC9002934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284984"/>
            <a:ext cx="3312368" cy="27099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Make this Year a Good One!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8F94-426F-4DDB-813D-AD29F64325C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916832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I’m going to need a few things from each of you this year. Below is a list of the things that will help me help you best. Please respond when you get a chance.</a:t>
            </a:r>
          </a:p>
          <a:p>
            <a:endParaRPr lang="en-US" dirty="0" smtClean="0"/>
          </a:p>
          <a:p>
            <a:pPr marL="342900" indent="-342900">
              <a:buAutoNum type="arabicParenR"/>
            </a:pPr>
            <a:r>
              <a:rPr lang="en-US" dirty="0" smtClean="0"/>
              <a:t>Email me your email address, grade level in school, and your parent or legal guardian’s email address.</a:t>
            </a:r>
          </a:p>
          <a:p>
            <a:pPr marL="342900" indent="-342900">
              <a:buAutoNum type="arabicParenR"/>
            </a:pPr>
            <a:r>
              <a:rPr lang="en-US" dirty="0" smtClean="0"/>
              <a:t>Go online to the website: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Open the Students page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Click on Surveys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Complete the Needs Assessment Survey</a:t>
            </a:r>
          </a:p>
          <a:p>
            <a:pPr marL="800100" lvl="1" indent="-342900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47656" y="5733256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hlinkClick r:id="rId2"/>
              </a:rPr>
              <a:t>Dan.Kennedy@k12.sd.us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4098" name="Picture 2" descr="C:\Users\Daniel R. Kennedy\AppData\Local\Microsoft\Windows\Temporary Internet Files\Content.IE5\H8W3DTR4\MC9000223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645024"/>
            <a:ext cx="1249985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Small family</a:t>
            </a:r>
          </a:p>
          <a:p>
            <a:r>
              <a:rPr lang="en-US" dirty="0" smtClean="0"/>
              <a:t>Went trapshooting across the country together in the summers.</a:t>
            </a:r>
            <a:endParaRPr lang="en-US" dirty="0" smtClean="0"/>
          </a:p>
          <a:p>
            <a:r>
              <a:rPr lang="en-US" dirty="0" smtClean="0"/>
              <a:t>Was involved in basketball, cross-country, track and football.</a:t>
            </a:r>
          </a:p>
          <a:p>
            <a:r>
              <a:rPr lang="en-US" dirty="0" smtClean="0"/>
              <a:t>Tried for straight A’s</a:t>
            </a:r>
          </a:p>
          <a:p>
            <a:r>
              <a:rPr lang="en-US" dirty="0" smtClean="0"/>
              <a:t>Member of Student Council</a:t>
            </a:r>
          </a:p>
          <a:p>
            <a:r>
              <a:rPr lang="en-US" dirty="0" smtClean="0"/>
              <a:t>Webster graduate</a:t>
            </a:r>
          </a:p>
          <a:p>
            <a:r>
              <a:rPr lang="en-US" dirty="0" smtClean="0"/>
              <a:t>Thought I would be a video game programmer (3-D games were new)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Changed my mind after an unsuccessful attempt at Calculus</a:t>
            </a:r>
          </a:p>
          <a:p>
            <a:r>
              <a:rPr lang="en-US" dirty="0" smtClean="0"/>
              <a:t>Tried several classes and jobs at a few different schools</a:t>
            </a:r>
          </a:p>
          <a:p>
            <a:r>
              <a:rPr lang="en-US" dirty="0" smtClean="0"/>
              <a:t>Served four years in the National Guard</a:t>
            </a:r>
          </a:p>
          <a:p>
            <a:r>
              <a:rPr lang="en-US" dirty="0" smtClean="0"/>
              <a:t>Learned I’m a good fit in the helping profession</a:t>
            </a:r>
          </a:p>
          <a:p>
            <a:r>
              <a:rPr lang="en-US" dirty="0" smtClean="0"/>
              <a:t>Graduated in 2007 with a BS in Psychology from NSU.</a:t>
            </a:r>
          </a:p>
          <a:p>
            <a:r>
              <a:rPr lang="en-US" dirty="0" smtClean="0"/>
              <a:t>Graduated in 2012 with a MS in Counseling Education from NSU.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8F94-426F-4DDB-813D-AD29F64325C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does it take to become a school counselor?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 smtClean="0"/>
              <a:t>Do you enjoy helping people?</a:t>
            </a:r>
          </a:p>
          <a:p>
            <a:r>
              <a:rPr lang="en-US" sz="1800" dirty="0" smtClean="0"/>
              <a:t>Have you felt success as a “helper” in assisting others to accomplish things they never thought they could accomplish?</a:t>
            </a:r>
          </a:p>
          <a:p>
            <a:r>
              <a:rPr lang="en-US" sz="1800" dirty="0" smtClean="0"/>
              <a:t>Do you believe that all people have the ability to find personal success?</a:t>
            </a:r>
          </a:p>
          <a:p>
            <a:r>
              <a:rPr lang="en-US" sz="1800" dirty="0" smtClean="0"/>
              <a:t>Do you believe personal success leads to fulfilling  professional success needs in one’s life?</a:t>
            </a:r>
          </a:p>
          <a:p>
            <a:r>
              <a:rPr lang="en-US" sz="1200" dirty="0" smtClean="0"/>
              <a:t>WARNING: Answering “yes” to any of the above questions indicates you’re well on your way to being a helper.</a:t>
            </a:r>
          </a:p>
          <a:p>
            <a:endParaRPr lang="en-US" dirty="0"/>
          </a:p>
        </p:txBody>
      </p:sp>
      <p:pic>
        <p:nvPicPr>
          <p:cNvPr id="5" name="Picture 4" descr="imagesCA8NNUA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987824" y="1052736"/>
            <a:ext cx="5901837" cy="357388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8F94-426F-4DDB-813D-AD29F64325C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Undergraduate Requirements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Graduate Requirements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Two year-school graduates earn an Associate of Arts in Liberal Studies or the equivalent of a four-year college general course requirement (first 2-years).</a:t>
            </a:r>
          </a:p>
          <a:p>
            <a:r>
              <a:rPr lang="en-US" dirty="0" smtClean="0"/>
              <a:t>A Bachelor’s of Science  or Arts in Psychology, Social Work, English, or other like majors is required to continue.</a:t>
            </a:r>
          </a:p>
          <a:p>
            <a:r>
              <a:rPr lang="en-US" dirty="0" smtClean="0"/>
              <a:t>Typically, graduate schools require a test </a:t>
            </a:r>
            <a:r>
              <a:rPr lang="en-US" dirty="0" smtClean="0"/>
              <a:t>called the Graduate Record Examination (GRE</a:t>
            </a:r>
            <a:r>
              <a:rPr lang="en-US" dirty="0" smtClean="0"/>
              <a:t>) and a score of 1000 out of 1600 possible points is </a:t>
            </a:r>
            <a:r>
              <a:rPr lang="en-US" dirty="0" smtClean="0"/>
              <a:t>needed for an interview.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Students interview in front of a panel of instructors and must be accepted into the program.</a:t>
            </a:r>
          </a:p>
          <a:p>
            <a:r>
              <a:rPr lang="en-US" sz="2600" dirty="0" smtClean="0"/>
              <a:t>Have no grade lower than a “B” anytime in the program, write a Master’s thesis/data-driven project, and do a practicum and an internship experience totaling 700+ hours.</a:t>
            </a:r>
          </a:p>
          <a:p>
            <a:r>
              <a:rPr lang="en-US" sz="2600" dirty="0" smtClean="0"/>
              <a:t>Students graduate with a Master’s of Science in Counseling Education after fulfilling all coursework requirements and passing </a:t>
            </a:r>
            <a:r>
              <a:rPr lang="en-US" sz="2600" dirty="0" smtClean="0"/>
              <a:t>all classes (about 60 credits</a:t>
            </a:r>
            <a:r>
              <a:rPr lang="en-US" sz="2600" dirty="0" smtClean="0"/>
              <a:t>).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8F94-426F-4DDB-813D-AD29F64325C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Technical Requirements in becoming a School Counselor</a:t>
            </a:r>
            <a:endParaRPr lang="en-US" sz="2400" dirty="0"/>
          </a:p>
        </p:txBody>
      </p:sp>
      <p:pic>
        <p:nvPicPr>
          <p:cNvPr id="8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941168"/>
            <a:ext cx="965432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8F94-426F-4DDB-813D-AD29F64325C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Iroquois School Counseling Services Offered</a:t>
            </a:r>
            <a:endParaRPr lang="en-US" dirty="0"/>
          </a:p>
        </p:txBody>
      </p:sp>
      <p:pic>
        <p:nvPicPr>
          <p:cNvPr id="6" name="Picture Placeholder 5" descr="servicesoffered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9" b="189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Guidance Curriculum: provides all students the knowledge and skills appropriate for their developmental level.</a:t>
            </a:r>
          </a:p>
          <a:p>
            <a:r>
              <a:rPr lang="en-US" dirty="0" smtClean="0"/>
              <a:t>Individual Student Planning: school counselor assists the student in establishing personal goals and developing future plans.</a:t>
            </a:r>
          </a:p>
          <a:p>
            <a:r>
              <a:rPr lang="en-US" dirty="0" smtClean="0"/>
              <a:t>Responsive Services: activities to meet students’ immediate needs (i.e. counseling, referral, consultation).</a:t>
            </a:r>
          </a:p>
          <a:p>
            <a:r>
              <a:rPr lang="en-US" dirty="0" smtClean="0"/>
              <a:t>Systems Support: works toward the betterment of the school counseling program (i.e. professional development, teaming, program management).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8F94-426F-4DDB-813D-AD29F64325C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628800"/>
            <a:ext cx="777686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dirty="0" smtClean="0"/>
              <a:t>Your confidentiality as a student is </a:t>
            </a:r>
            <a:r>
              <a:rPr lang="en-US" sz="2100" dirty="0" smtClean="0"/>
              <a:t>important. </a:t>
            </a:r>
            <a:r>
              <a:rPr lang="en-US" sz="2100" dirty="0" smtClean="0"/>
              <a:t>In </a:t>
            </a:r>
            <a:r>
              <a:rPr lang="en-US" sz="2100" dirty="0" smtClean="0"/>
              <a:t>the school </a:t>
            </a:r>
            <a:r>
              <a:rPr lang="en-US" sz="2100" dirty="0" smtClean="0"/>
              <a:t>counseling office, what is said </a:t>
            </a:r>
            <a:r>
              <a:rPr lang="en-US" sz="2100" dirty="0" smtClean="0"/>
              <a:t>there </a:t>
            </a:r>
            <a:r>
              <a:rPr lang="en-US" sz="2100" dirty="0" smtClean="0"/>
              <a:t>stays </a:t>
            </a:r>
            <a:r>
              <a:rPr lang="en-US" sz="2100" dirty="0" smtClean="0"/>
              <a:t>there</a:t>
            </a:r>
            <a:r>
              <a:rPr lang="en-US" sz="2100" dirty="0" smtClean="0"/>
              <a:t>, with the following exceptions, as required by law and/or ethical standards:</a:t>
            </a:r>
          </a:p>
          <a:p>
            <a:r>
              <a:rPr lang="en-US" sz="2100" b="1" dirty="0" smtClean="0"/>
              <a:t> </a:t>
            </a:r>
            <a:endParaRPr lang="en-US" sz="2100" dirty="0" smtClean="0"/>
          </a:p>
          <a:p>
            <a:pPr algn="ctr"/>
            <a:r>
              <a:rPr lang="en-US" sz="2100" b="1" dirty="0" smtClean="0"/>
              <a:t>1. Harm to self or others</a:t>
            </a:r>
            <a:endParaRPr lang="en-US" sz="2100" dirty="0" smtClean="0"/>
          </a:p>
          <a:p>
            <a:pPr algn="ctr"/>
            <a:r>
              <a:rPr lang="en-US" sz="2100" b="1" dirty="0" smtClean="0"/>
              <a:t> </a:t>
            </a:r>
            <a:endParaRPr lang="en-US" sz="2100" dirty="0" smtClean="0"/>
          </a:p>
          <a:p>
            <a:pPr algn="ctr"/>
            <a:r>
              <a:rPr lang="en-US" sz="2100" b="1" dirty="0" smtClean="0"/>
              <a:t>2. Abuse or neglect</a:t>
            </a:r>
            <a:endParaRPr lang="en-US" sz="2100" dirty="0" smtClean="0"/>
          </a:p>
          <a:p>
            <a:pPr algn="ctr"/>
            <a:r>
              <a:rPr lang="en-US" sz="2100" b="1" dirty="0" smtClean="0"/>
              <a:t> </a:t>
            </a:r>
            <a:endParaRPr lang="en-US" sz="2100" dirty="0" smtClean="0"/>
          </a:p>
          <a:p>
            <a:pPr algn="ctr"/>
            <a:r>
              <a:rPr lang="en-US" sz="2100" b="1" dirty="0" smtClean="0"/>
              <a:t>3. Court or other legal proceedings</a:t>
            </a:r>
            <a:endParaRPr lang="en-US" sz="2100" dirty="0" smtClean="0"/>
          </a:p>
          <a:p>
            <a:r>
              <a:rPr lang="en-US" sz="2100" dirty="0" smtClean="0"/>
              <a:t> </a:t>
            </a:r>
          </a:p>
          <a:p>
            <a:pPr algn="just"/>
            <a:r>
              <a:rPr lang="en-US" sz="2100" dirty="0" smtClean="0"/>
              <a:t>If there is ever a need to reveal information, </a:t>
            </a:r>
            <a:r>
              <a:rPr lang="en-US" sz="2100" dirty="0" smtClean="0"/>
              <a:t>I will </a:t>
            </a:r>
            <a:r>
              <a:rPr lang="en-US" sz="2100" dirty="0" smtClean="0"/>
              <a:t>let you know in </a:t>
            </a:r>
            <a:r>
              <a:rPr lang="en-US" sz="2100" dirty="0" smtClean="0"/>
              <a:t>advance </a:t>
            </a:r>
            <a:r>
              <a:rPr lang="en-US" sz="2100" dirty="0" smtClean="0"/>
              <a:t>and </a:t>
            </a:r>
            <a:r>
              <a:rPr lang="en-US" sz="2100" dirty="0" smtClean="0"/>
              <a:t>will work </a:t>
            </a:r>
            <a:r>
              <a:rPr lang="en-US" sz="2100" dirty="0" smtClean="0"/>
              <a:t>with you to handle the situation in a way that respects you, your feelings, and your needs.</a:t>
            </a:r>
            <a:endParaRPr lang="en-US" sz="2100" dirty="0"/>
          </a:p>
        </p:txBody>
      </p:sp>
      <p:pic>
        <p:nvPicPr>
          <p:cNvPr id="3076" name="Picture 4" descr="C:\Users\Daniel R. Kennedy\AppData\Local\Microsoft\Windows\Temporary Internet Files\Content.IE5\GSW1NL9Q\MC9002829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0648"/>
            <a:ext cx="843315" cy="864096"/>
          </a:xfrm>
          <a:prstGeom prst="rect">
            <a:avLst/>
          </a:prstGeom>
          <a:noFill/>
        </p:spPr>
      </p:pic>
      <p:grpSp>
        <p:nvGrpSpPr>
          <p:cNvPr id="3079" name="Group 7"/>
          <p:cNvGrpSpPr>
            <a:grpSpLocks noChangeAspect="1"/>
          </p:cNvGrpSpPr>
          <p:nvPr/>
        </p:nvGrpSpPr>
        <p:grpSpPr bwMode="auto">
          <a:xfrm>
            <a:off x="6300788" y="260350"/>
            <a:ext cx="842962" cy="865188"/>
            <a:chOff x="3969" y="164"/>
            <a:chExt cx="531" cy="545"/>
          </a:xfrm>
        </p:grpSpPr>
        <p:sp>
          <p:nvSpPr>
            <p:cNvPr id="3078" name="AutoShape 6"/>
            <p:cNvSpPr>
              <a:spLocks noChangeAspect="1" noChangeArrowheads="1" noTextEdit="1"/>
            </p:cNvSpPr>
            <p:nvPr/>
          </p:nvSpPr>
          <p:spPr bwMode="auto">
            <a:xfrm>
              <a:off x="3969" y="164"/>
              <a:ext cx="531" cy="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3973" y="164"/>
              <a:ext cx="527" cy="545"/>
            </a:xfrm>
            <a:custGeom>
              <a:avLst/>
              <a:gdLst/>
              <a:ahLst/>
              <a:cxnLst>
                <a:cxn ang="0">
                  <a:pos x="2035" y="0"/>
                </a:cxn>
                <a:cxn ang="0">
                  <a:pos x="73" y="0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2107"/>
                </a:cxn>
                <a:cxn ang="0">
                  <a:pos x="0" y="2180"/>
                </a:cxn>
                <a:cxn ang="0">
                  <a:pos x="73" y="2180"/>
                </a:cxn>
                <a:cxn ang="0">
                  <a:pos x="2035" y="2180"/>
                </a:cxn>
                <a:cxn ang="0">
                  <a:pos x="2107" y="2180"/>
                </a:cxn>
                <a:cxn ang="0">
                  <a:pos x="2107" y="2107"/>
                </a:cxn>
                <a:cxn ang="0">
                  <a:pos x="2107" y="72"/>
                </a:cxn>
                <a:cxn ang="0">
                  <a:pos x="2107" y="0"/>
                </a:cxn>
                <a:cxn ang="0">
                  <a:pos x="2035" y="0"/>
                </a:cxn>
              </a:cxnLst>
              <a:rect l="0" t="0" r="r" b="b"/>
              <a:pathLst>
                <a:path w="2107" h="2180">
                  <a:moveTo>
                    <a:pt x="2035" y="0"/>
                  </a:moveTo>
                  <a:lnTo>
                    <a:pt x="73" y="0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2107"/>
                  </a:lnTo>
                  <a:lnTo>
                    <a:pt x="0" y="2180"/>
                  </a:lnTo>
                  <a:lnTo>
                    <a:pt x="73" y="2180"/>
                  </a:lnTo>
                  <a:lnTo>
                    <a:pt x="2035" y="2180"/>
                  </a:lnTo>
                  <a:lnTo>
                    <a:pt x="2107" y="2180"/>
                  </a:lnTo>
                  <a:lnTo>
                    <a:pt x="2107" y="2107"/>
                  </a:lnTo>
                  <a:lnTo>
                    <a:pt x="2107" y="72"/>
                  </a:lnTo>
                  <a:lnTo>
                    <a:pt x="2107" y="0"/>
                  </a:lnTo>
                  <a:lnTo>
                    <a:pt x="203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992" y="182"/>
              <a:ext cx="490" cy="509"/>
            </a:xfrm>
            <a:prstGeom prst="rect">
              <a:avLst/>
            </a:prstGeom>
            <a:solidFill>
              <a:srgbClr val="CCAA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4308" y="376"/>
              <a:ext cx="80" cy="211"/>
            </a:xfrm>
            <a:custGeom>
              <a:avLst/>
              <a:gdLst/>
              <a:ahLst/>
              <a:cxnLst>
                <a:cxn ang="0">
                  <a:pos x="0" y="541"/>
                </a:cxn>
                <a:cxn ang="0">
                  <a:pos x="8" y="848"/>
                </a:cxn>
                <a:cxn ang="0">
                  <a:pos x="41" y="830"/>
                </a:cxn>
                <a:cxn ang="0">
                  <a:pos x="74" y="810"/>
                </a:cxn>
                <a:cxn ang="0">
                  <a:pos x="104" y="787"/>
                </a:cxn>
                <a:cxn ang="0">
                  <a:pos x="134" y="760"/>
                </a:cxn>
                <a:cxn ang="0">
                  <a:pos x="160" y="729"/>
                </a:cxn>
                <a:cxn ang="0">
                  <a:pos x="186" y="698"/>
                </a:cxn>
                <a:cxn ang="0">
                  <a:pos x="209" y="662"/>
                </a:cxn>
                <a:cxn ang="0">
                  <a:pos x="231" y="626"/>
                </a:cxn>
                <a:cxn ang="0">
                  <a:pos x="250" y="587"/>
                </a:cxn>
                <a:cxn ang="0">
                  <a:pos x="268" y="545"/>
                </a:cxn>
                <a:cxn ang="0">
                  <a:pos x="282" y="501"/>
                </a:cxn>
                <a:cxn ang="0">
                  <a:pos x="294" y="456"/>
                </a:cxn>
                <a:cxn ang="0">
                  <a:pos x="304" y="410"/>
                </a:cxn>
                <a:cxn ang="0">
                  <a:pos x="311" y="361"/>
                </a:cxn>
                <a:cxn ang="0">
                  <a:pos x="316" y="312"/>
                </a:cxn>
                <a:cxn ang="0">
                  <a:pos x="317" y="261"/>
                </a:cxn>
                <a:cxn ang="0">
                  <a:pos x="319" y="223"/>
                </a:cxn>
                <a:cxn ang="0">
                  <a:pos x="321" y="173"/>
                </a:cxn>
                <a:cxn ang="0">
                  <a:pos x="321" y="103"/>
                </a:cxn>
                <a:cxn ang="0">
                  <a:pos x="317" y="0"/>
                </a:cxn>
                <a:cxn ang="0">
                  <a:pos x="159" y="0"/>
                </a:cxn>
                <a:cxn ang="0">
                  <a:pos x="160" y="4"/>
                </a:cxn>
                <a:cxn ang="0">
                  <a:pos x="162" y="7"/>
                </a:cxn>
                <a:cxn ang="0">
                  <a:pos x="163" y="9"/>
                </a:cxn>
                <a:cxn ang="0">
                  <a:pos x="163" y="10"/>
                </a:cxn>
                <a:cxn ang="0">
                  <a:pos x="0" y="541"/>
                </a:cxn>
              </a:cxnLst>
              <a:rect l="0" t="0" r="r" b="b"/>
              <a:pathLst>
                <a:path w="321" h="848">
                  <a:moveTo>
                    <a:pt x="0" y="541"/>
                  </a:moveTo>
                  <a:lnTo>
                    <a:pt x="8" y="848"/>
                  </a:lnTo>
                  <a:lnTo>
                    <a:pt x="41" y="830"/>
                  </a:lnTo>
                  <a:lnTo>
                    <a:pt x="74" y="810"/>
                  </a:lnTo>
                  <a:lnTo>
                    <a:pt x="104" y="787"/>
                  </a:lnTo>
                  <a:lnTo>
                    <a:pt x="134" y="760"/>
                  </a:lnTo>
                  <a:lnTo>
                    <a:pt x="160" y="729"/>
                  </a:lnTo>
                  <a:lnTo>
                    <a:pt x="186" y="698"/>
                  </a:lnTo>
                  <a:lnTo>
                    <a:pt x="209" y="662"/>
                  </a:lnTo>
                  <a:lnTo>
                    <a:pt x="231" y="626"/>
                  </a:lnTo>
                  <a:lnTo>
                    <a:pt x="250" y="587"/>
                  </a:lnTo>
                  <a:lnTo>
                    <a:pt x="268" y="545"/>
                  </a:lnTo>
                  <a:lnTo>
                    <a:pt x="282" y="501"/>
                  </a:lnTo>
                  <a:lnTo>
                    <a:pt x="294" y="456"/>
                  </a:lnTo>
                  <a:lnTo>
                    <a:pt x="304" y="410"/>
                  </a:lnTo>
                  <a:lnTo>
                    <a:pt x="311" y="361"/>
                  </a:lnTo>
                  <a:lnTo>
                    <a:pt x="316" y="312"/>
                  </a:lnTo>
                  <a:lnTo>
                    <a:pt x="317" y="261"/>
                  </a:lnTo>
                  <a:lnTo>
                    <a:pt x="319" y="223"/>
                  </a:lnTo>
                  <a:lnTo>
                    <a:pt x="321" y="173"/>
                  </a:lnTo>
                  <a:lnTo>
                    <a:pt x="321" y="103"/>
                  </a:lnTo>
                  <a:lnTo>
                    <a:pt x="317" y="0"/>
                  </a:lnTo>
                  <a:lnTo>
                    <a:pt x="159" y="0"/>
                  </a:lnTo>
                  <a:lnTo>
                    <a:pt x="160" y="4"/>
                  </a:lnTo>
                  <a:lnTo>
                    <a:pt x="162" y="7"/>
                  </a:lnTo>
                  <a:lnTo>
                    <a:pt x="163" y="9"/>
                  </a:lnTo>
                  <a:lnTo>
                    <a:pt x="163" y="10"/>
                  </a:lnTo>
                  <a:lnTo>
                    <a:pt x="0" y="5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auto">
            <a:xfrm>
              <a:off x="4159" y="376"/>
              <a:ext cx="189" cy="220"/>
            </a:xfrm>
            <a:custGeom>
              <a:avLst/>
              <a:gdLst/>
              <a:ahLst/>
              <a:cxnLst>
                <a:cxn ang="0">
                  <a:pos x="4" y="261"/>
                </a:cxn>
                <a:cxn ang="0">
                  <a:pos x="6" y="324"/>
                </a:cxn>
                <a:cxn ang="0">
                  <a:pos x="12" y="385"/>
                </a:cxn>
                <a:cxn ang="0">
                  <a:pos x="25" y="445"/>
                </a:cxn>
                <a:cxn ang="0">
                  <a:pos x="39" y="501"/>
                </a:cxn>
                <a:cxn ang="0">
                  <a:pos x="58" y="556"/>
                </a:cxn>
                <a:cxn ang="0">
                  <a:pos x="81" y="607"/>
                </a:cxn>
                <a:cxn ang="0">
                  <a:pos x="106" y="655"/>
                </a:cxn>
                <a:cxn ang="0">
                  <a:pos x="135" y="699"/>
                </a:cxn>
                <a:cxn ang="0">
                  <a:pos x="168" y="739"/>
                </a:cxn>
                <a:cxn ang="0">
                  <a:pos x="202" y="774"/>
                </a:cxn>
                <a:cxn ang="0">
                  <a:pos x="240" y="806"/>
                </a:cxn>
                <a:cxn ang="0">
                  <a:pos x="280" y="832"/>
                </a:cxn>
                <a:cxn ang="0">
                  <a:pos x="323" y="852"/>
                </a:cxn>
                <a:cxn ang="0">
                  <a:pos x="367" y="868"/>
                </a:cxn>
                <a:cxn ang="0">
                  <a:pos x="412" y="877"/>
                </a:cxn>
                <a:cxn ang="0">
                  <a:pos x="459" y="880"/>
                </a:cxn>
                <a:cxn ang="0">
                  <a:pos x="479" y="880"/>
                </a:cxn>
                <a:cxn ang="0">
                  <a:pos x="497" y="878"/>
                </a:cxn>
                <a:cxn ang="0">
                  <a:pos x="516" y="876"/>
                </a:cxn>
                <a:cxn ang="0">
                  <a:pos x="535" y="872"/>
                </a:cxn>
                <a:cxn ang="0">
                  <a:pos x="553" y="867"/>
                </a:cxn>
                <a:cxn ang="0">
                  <a:pos x="571" y="861"/>
                </a:cxn>
                <a:cxn ang="0">
                  <a:pos x="588" y="855"/>
                </a:cxn>
                <a:cxn ang="0">
                  <a:pos x="605" y="848"/>
                </a:cxn>
                <a:cxn ang="0">
                  <a:pos x="597" y="541"/>
                </a:cxn>
                <a:cxn ang="0">
                  <a:pos x="760" y="10"/>
                </a:cxn>
                <a:cxn ang="0">
                  <a:pos x="760" y="9"/>
                </a:cxn>
                <a:cxn ang="0">
                  <a:pos x="759" y="7"/>
                </a:cxn>
                <a:cxn ang="0">
                  <a:pos x="757" y="4"/>
                </a:cxn>
                <a:cxn ang="0">
                  <a:pos x="756" y="0"/>
                </a:cxn>
                <a:cxn ang="0">
                  <a:pos x="4" y="0"/>
                </a:cxn>
                <a:cxn ang="0">
                  <a:pos x="0" y="103"/>
                </a:cxn>
                <a:cxn ang="0">
                  <a:pos x="0" y="173"/>
                </a:cxn>
                <a:cxn ang="0">
                  <a:pos x="3" y="223"/>
                </a:cxn>
                <a:cxn ang="0">
                  <a:pos x="4" y="261"/>
                </a:cxn>
              </a:cxnLst>
              <a:rect l="0" t="0" r="r" b="b"/>
              <a:pathLst>
                <a:path w="760" h="880">
                  <a:moveTo>
                    <a:pt x="4" y="261"/>
                  </a:moveTo>
                  <a:lnTo>
                    <a:pt x="6" y="324"/>
                  </a:lnTo>
                  <a:lnTo>
                    <a:pt x="12" y="385"/>
                  </a:lnTo>
                  <a:lnTo>
                    <a:pt x="25" y="445"/>
                  </a:lnTo>
                  <a:lnTo>
                    <a:pt x="39" y="501"/>
                  </a:lnTo>
                  <a:lnTo>
                    <a:pt x="58" y="556"/>
                  </a:lnTo>
                  <a:lnTo>
                    <a:pt x="81" y="607"/>
                  </a:lnTo>
                  <a:lnTo>
                    <a:pt x="106" y="655"/>
                  </a:lnTo>
                  <a:lnTo>
                    <a:pt x="135" y="699"/>
                  </a:lnTo>
                  <a:lnTo>
                    <a:pt x="168" y="739"/>
                  </a:lnTo>
                  <a:lnTo>
                    <a:pt x="202" y="774"/>
                  </a:lnTo>
                  <a:lnTo>
                    <a:pt x="240" y="806"/>
                  </a:lnTo>
                  <a:lnTo>
                    <a:pt x="280" y="832"/>
                  </a:lnTo>
                  <a:lnTo>
                    <a:pt x="323" y="852"/>
                  </a:lnTo>
                  <a:lnTo>
                    <a:pt x="367" y="868"/>
                  </a:lnTo>
                  <a:lnTo>
                    <a:pt x="412" y="877"/>
                  </a:lnTo>
                  <a:lnTo>
                    <a:pt x="459" y="880"/>
                  </a:lnTo>
                  <a:lnTo>
                    <a:pt x="479" y="880"/>
                  </a:lnTo>
                  <a:lnTo>
                    <a:pt x="497" y="878"/>
                  </a:lnTo>
                  <a:lnTo>
                    <a:pt x="516" y="876"/>
                  </a:lnTo>
                  <a:lnTo>
                    <a:pt x="535" y="872"/>
                  </a:lnTo>
                  <a:lnTo>
                    <a:pt x="553" y="867"/>
                  </a:lnTo>
                  <a:lnTo>
                    <a:pt x="571" y="861"/>
                  </a:lnTo>
                  <a:lnTo>
                    <a:pt x="588" y="855"/>
                  </a:lnTo>
                  <a:lnTo>
                    <a:pt x="605" y="848"/>
                  </a:lnTo>
                  <a:lnTo>
                    <a:pt x="597" y="541"/>
                  </a:lnTo>
                  <a:lnTo>
                    <a:pt x="760" y="10"/>
                  </a:lnTo>
                  <a:lnTo>
                    <a:pt x="760" y="9"/>
                  </a:lnTo>
                  <a:lnTo>
                    <a:pt x="759" y="7"/>
                  </a:lnTo>
                  <a:lnTo>
                    <a:pt x="757" y="4"/>
                  </a:lnTo>
                  <a:lnTo>
                    <a:pt x="756" y="0"/>
                  </a:lnTo>
                  <a:lnTo>
                    <a:pt x="4" y="0"/>
                  </a:lnTo>
                  <a:lnTo>
                    <a:pt x="0" y="103"/>
                  </a:lnTo>
                  <a:lnTo>
                    <a:pt x="0" y="173"/>
                  </a:lnTo>
                  <a:lnTo>
                    <a:pt x="3" y="223"/>
                  </a:lnTo>
                  <a:lnTo>
                    <a:pt x="4" y="261"/>
                  </a:lnTo>
                  <a:close/>
                </a:path>
              </a:pathLst>
            </a:custGeom>
            <a:solidFill>
              <a:srgbClr val="99B5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auto">
            <a:xfrm>
              <a:off x="4248" y="426"/>
              <a:ext cx="45" cy="88"/>
            </a:xfrm>
            <a:custGeom>
              <a:avLst/>
              <a:gdLst/>
              <a:ahLst/>
              <a:cxnLst>
                <a:cxn ang="0">
                  <a:pos x="178" y="88"/>
                </a:cxn>
                <a:cxn ang="0">
                  <a:pos x="177" y="70"/>
                </a:cxn>
                <a:cxn ang="0">
                  <a:pos x="171" y="54"/>
                </a:cxn>
                <a:cxn ang="0">
                  <a:pos x="162" y="39"/>
                </a:cxn>
                <a:cxn ang="0">
                  <a:pos x="153" y="26"/>
                </a:cxn>
                <a:cxn ang="0">
                  <a:pos x="139" y="15"/>
                </a:cxn>
                <a:cxn ang="0">
                  <a:pos x="123" y="8"/>
                </a:cxn>
                <a:cxn ang="0">
                  <a:pos x="107" y="2"/>
                </a:cxn>
                <a:cxn ang="0">
                  <a:pos x="89" y="0"/>
                </a:cxn>
                <a:cxn ang="0">
                  <a:pos x="71" y="2"/>
                </a:cxn>
                <a:cxn ang="0">
                  <a:pos x="55" y="8"/>
                </a:cxn>
                <a:cxn ang="0">
                  <a:pos x="39" y="15"/>
                </a:cxn>
                <a:cxn ang="0">
                  <a:pos x="27" y="26"/>
                </a:cxn>
                <a:cxn ang="0">
                  <a:pos x="16" y="39"/>
                </a:cxn>
                <a:cxn ang="0">
                  <a:pos x="8" y="54"/>
                </a:cxn>
                <a:cxn ang="0">
                  <a:pos x="2" y="70"/>
                </a:cxn>
                <a:cxn ang="0">
                  <a:pos x="0" y="88"/>
                </a:cxn>
                <a:cxn ang="0">
                  <a:pos x="2" y="100"/>
                </a:cxn>
                <a:cxn ang="0">
                  <a:pos x="4" y="112"/>
                </a:cxn>
                <a:cxn ang="0">
                  <a:pos x="8" y="123"/>
                </a:cxn>
                <a:cxn ang="0">
                  <a:pos x="14" y="134"/>
                </a:cxn>
                <a:cxn ang="0">
                  <a:pos x="20" y="143"/>
                </a:cxn>
                <a:cxn ang="0">
                  <a:pos x="28" y="152"/>
                </a:cxn>
                <a:cxn ang="0">
                  <a:pos x="37" y="160"/>
                </a:cxn>
                <a:cxn ang="0">
                  <a:pos x="47" y="166"/>
                </a:cxn>
                <a:cxn ang="0">
                  <a:pos x="9" y="351"/>
                </a:cxn>
                <a:cxn ang="0">
                  <a:pos x="170" y="351"/>
                </a:cxn>
                <a:cxn ang="0">
                  <a:pos x="132" y="166"/>
                </a:cxn>
                <a:cxn ang="0">
                  <a:pos x="142" y="160"/>
                </a:cxn>
                <a:cxn ang="0">
                  <a:pos x="151" y="152"/>
                </a:cxn>
                <a:cxn ang="0">
                  <a:pos x="159" y="143"/>
                </a:cxn>
                <a:cxn ang="0">
                  <a:pos x="166" y="134"/>
                </a:cxn>
                <a:cxn ang="0">
                  <a:pos x="171" y="123"/>
                </a:cxn>
                <a:cxn ang="0">
                  <a:pos x="174" y="112"/>
                </a:cxn>
                <a:cxn ang="0">
                  <a:pos x="177" y="100"/>
                </a:cxn>
                <a:cxn ang="0">
                  <a:pos x="178" y="88"/>
                </a:cxn>
              </a:cxnLst>
              <a:rect l="0" t="0" r="r" b="b"/>
              <a:pathLst>
                <a:path w="178" h="351">
                  <a:moveTo>
                    <a:pt x="178" y="88"/>
                  </a:moveTo>
                  <a:lnTo>
                    <a:pt x="177" y="70"/>
                  </a:lnTo>
                  <a:lnTo>
                    <a:pt x="171" y="54"/>
                  </a:lnTo>
                  <a:lnTo>
                    <a:pt x="162" y="39"/>
                  </a:lnTo>
                  <a:lnTo>
                    <a:pt x="153" y="26"/>
                  </a:lnTo>
                  <a:lnTo>
                    <a:pt x="139" y="15"/>
                  </a:lnTo>
                  <a:lnTo>
                    <a:pt x="123" y="8"/>
                  </a:lnTo>
                  <a:lnTo>
                    <a:pt x="107" y="2"/>
                  </a:lnTo>
                  <a:lnTo>
                    <a:pt x="89" y="0"/>
                  </a:lnTo>
                  <a:lnTo>
                    <a:pt x="71" y="2"/>
                  </a:lnTo>
                  <a:lnTo>
                    <a:pt x="55" y="8"/>
                  </a:lnTo>
                  <a:lnTo>
                    <a:pt x="39" y="15"/>
                  </a:lnTo>
                  <a:lnTo>
                    <a:pt x="27" y="26"/>
                  </a:lnTo>
                  <a:lnTo>
                    <a:pt x="16" y="39"/>
                  </a:lnTo>
                  <a:lnTo>
                    <a:pt x="8" y="54"/>
                  </a:lnTo>
                  <a:lnTo>
                    <a:pt x="2" y="70"/>
                  </a:lnTo>
                  <a:lnTo>
                    <a:pt x="0" y="88"/>
                  </a:lnTo>
                  <a:lnTo>
                    <a:pt x="2" y="100"/>
                  </a:lnTo>
                  <a:lnTo>
                    <a:pt x="4" y="112"/>
                  </a:lnTo>
                  <a:lnTo>
                    <a:pt x="8" y="123"/>
                  </a:lnTo>
                  <a:lnTo>
                    <a:pt x="14" y="134"/>
                  </a:lnTo>
                  <a:lnTo>
                    <a:pt x="20" y="143"/>
                  </a:lnTo>
                  <a:lnTo>
                    <a:pt x="28" y="152"/>
                  </a:lnTo>
                  <a:lnTo>
                    <a:pt x="37" y="160"/>
                  </a:lnTo>
                  <a:lnTo>
                    <a:pt x="47" y="166"/>
                  </a:lnTo>
                  <a:lnTo>
                    <a:pt x="9" y="351"/>
                  </a:lnTo>
                  <a:lnTo>
                    <a:pt x="170" y="351"/>
                  </a:lnTo>
                  <a:lnTo>
                    <a:pt x="132" y="166"/>
                  </a:lnTo>
                  <a:lnTo>
                    <a:pt x="142" y="160"/>
                  </a:lnTo>
                  <a:lnTo>
                    <a:pt x="151" y="152"/>
                  </a:lnTo>
                  <a:lnTo>
                    <a:pt x="159" y="143"/>
                  </a:lnTo>
                  <a:lnTo>
                    <a:pt x="166" y="134"/>
                  </a:lnTo>
                  <a:lnTo>
                    <a:pt x="171" y="123"/>
                  </a:lnTo>
                  <a:lnTo>
                    <a:pt x="174" y="112"/>
                  </a:lnTo>
                  <a:lnTo>
                    <a:pt x="177" y="100"/>
                  </a:lnTo>
                  <a:lnTo>
                    <a:pt x="178" y="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auto">
            <a:xfrm>
              <a:off x="4309" y="394"/>
              <a:ext cx="60" cy="174"/>
            </a:xfrm>
            <a:custGeom>
              <a:avLst/>
              <a:gdLst/>
              <a:ahLst/>
              <a:cxnLst>
                <a:cxn ang="0">
                  <a:pos x="235" y="13"/>
                </a:cxn>
                <a:cxn ang="0">
                  <a:pos x="234" y="0"/>
                </a:cxn>
                <a:cxn ang="0">
                  <a:pos x="137" y="0"/>
                </a:cxn>
                <a:cxn ang="0">
                  <a:pos x="129" y="28"/>
                </a:cxn>
                <a:cxn ang="0">
                  <a:pos x="207" y="28"/>
                </a:cxn>
                <a:cxn ang="0">
                  <a:pos x="209" y="103"/>
                </a:cxn>
                <a:cxn ang="0">
                  <a:pos x="208" y="154"/>
                </a:cxn>
                <a:cxn ang="0">
                  <a:pos x="207" y="192"/>
                </a:cxn>
                <a:cxn ang="0">
                  <a:pos x="206" y="223"/>
                </a:cxn>
                <a:cxn ang="0">
                  <a:pos x="204" y="258"/>
                </a:cxn>
                <a:cxn ang="0">
                  <a:pos x="202" y="293"/>
                </a:cxn>
                <a:cxn ang="0">
                  <a:pos x="197" y="328"/>
                </a:cxn>
                <a:cxn ang="0">
                  <a:pos x="191" y="362"/>
                </a:cxn>
                <a:cxn ang="0">
                  <a:pos x="182" y="393"/>
                </a:cxn>
                <a:cxn ang="0">
                  <a:pos x="173" y="425"/>
                </a:cxn>
                <a:cxn ang="0">
                  <a:pos x="162" y="456"/>
                </a:cxn>
                <a:cxn ang="0">
                  <a:pos x="150" y="485"/>
                </a:cxn>
                <a:cxn ang="0">
                  <a:pos x="135" y="513"/>
                </a:cxn>
                <a:cxn ang="0">
                  <a:pos x="119" y="540"/>
                </a:cxn>
                <a:cxn ang="0">
                  <a:pos x="102" y="564"/>
                </a:cxn>
                <a:cxn ang="0">
                  <a:pos x="84" y="587"/>
                </a:cxn>
                <a:cxn ang="0">
                  <a:pos x="64" y="608"/>
                </a:cxn>
                <a:cxn ang="0">
                  <a:pos x="45" y="627"/>
                </a:cxn>
                <a:cxn ang="0">
                  <a:pos x="23" y="645"/>
                </a:cxn>
                <a:cxn ang="0">
                  <a:pos x="0" y="660"/>
                </a:cxn>
                <a:cxn ang="0">
                  <a:pos x="1" y="693"/>
                </a:cxn>
                <a:cxn ang="0">
                  <a:pos x="27" y="677"/>
                </a:cxn>
                <a:cxn ang="0">
                  <a:pos x="51" y="659"/>
                </a:cxn>
                <a:cxn ang="0">
                  <a:pos x="74" y="638"/>
                </a:cxn>
                <a:cxn ang="0">
                  <a:pos x="97" y="616"/>
                </a:cxn>
                <a:cxn ang="0">
                  <a:pos x="117" y="591"/>
                </a:cxn>
                <a:cxn ang="0">
                  <a:pos x="136" y="565"/>
                </a:cxn>
                <a:cxn ang="0">
                  <a:pos x="154" y="536"/>
                </a:cxn>
                <a:cxn ang="0">
                  <a:pos x="170" y="507"/>
                </a:cxn>
                <a:cxn ang="0">
                  <a:pos x="185" y="475"/>
                </a:cxn>
                <a:cxn ang="0">
                  <a:pos x="198" y="442"/>
                </a:cxn>
                <a:cxn ang="0">
                  <a:pos x="209" y="408"/>
                </a:cxn>
                <a:cxn ang="0">
                  <a:pos x="218" y="373"/>
                </a:cxn>
                <a:cxn ang="0">
                  <a:pos x="225" y="336"/>
                </a:cxn>
                <a:cxn ang="0">
                  <a:pos x="230" y="299"/>
                </a:cxn>
                <a:cxn ang="0">
                  <a:pos x="234" y="262"/>
                </a:cxn>
                <a:cxn ang="0">
                  <a:pos x="235" y="223"/>
                </a:cxn>
                <a:cxn ang="0">
                  <a:pos x="235" y="214"/>
                </a:cxn>
                <a:cxn ang="0">
                  <a:pos x="235" y="206"/>
                </a:cxn>
                <a:cxn ang="0">
                  <a:pos x="235" y="197"/>
                </a:cxn>
                <a:cxn ang="0">
                  <a:pos x="235" y="189"/>
                </a:cxn>
                <a:cxn ang="0">
                  <a:pos x="236" y="160"/>
                </a:cxn>
                <a:cxn ang="0">
                  <a:pos x="237" y="124"/>
                </a:cxn>
                <a:cxn ang="0">
                  <a:pos x="237" y="75"/>
                </a:cxn>
                <a:cxn ang="0">
                  <a:pos x="235" y="13"/>
                </a:cxn>
              </a:cxnLst>
              <a:rect l="0" t="0" r="r" b="b"/>
              <a:pathLst>
                <a:path w="237" h="693">
                  <a:moveTo>
                    <a:pt x="235" y="13"/>
                  </a:moveTo>
                  <a:lnTo>
                    <a:pt x="234" y="0"/>
                  </a:lnTo>
                  <a:lnTo>
                    <a:pt x="137" y="0"/>
                  </a:lnTo>
                  <a:lnTo>
                    <a:pt x="129" y="28"/>
                  </a:lnTo>
                  <a:lnTo>
                    <a:pt x="207" y="28"/>
                  </a:lnTo>
                  <a:lnTo>
                    <a:pt x="209" y="103"/>
                  </a:lnTo>
                  <a:lnTo>
                    <a:pt x="208" y="154"/>
                  </a:lnTo>
                  <a:lnTo>
                    <a:pt x="207" y="192"/>
                  </a:lnTo>
                  <a:lnTo>
                    <a:pt x="206" y="223"/>
                  </a:lnTo>
                  <a:lnTo>
                    <a:pt x="204" y="258"/>
                  </a:lnTo>
                  <a:lnTo>
                    <a:pt x="202" y="293"/>
                  </a:lnTo>
                  <a:lnTo>
                    <a:pt x="197" y="328"/>
                  </a:lnTo>
                  <a:lnTo>
                    <a:pt x="191" y="362"/>
                  </a:lnTo>
                  <a:lnTo>
                    <a:pt x="182" y="393"/>
                  </a:lnTo>
                  <a:lnTo>
                    <a:pt x="173" y="425"/>
                  </a:lnTo>
                  <a:lnTo>
                    <a:pt x="162" y="456"/>
                  </a:lnTo>
                  <a:lnTo>
                    <a:pt x="150" y="485"/>
                  </a:lnTo>
                  <a:lnTo>
                    <a:pt x="135" y="513"/>
                  </a:lnTo>
                  <a:lnTo>
                    <a:pt x="119" y="540"/>
                  </a:lnTo>
                  <a:lnTo>
                    <a:pt x="102" y="564"/>
                  </a:lnTo>
                  <a:lnTo>
                    <a:pt x="84" y="587"/>
                  </a:lnTo>
                  <a:lnTo>
                    <a:pt x="64" y="608"/>
                  </a:lnTo>
                  <a:lnTo>
                    <a:pt x="45" y="627"/>
                  </a:lnTo>
                  <a:lnTo>
                    <a:pt x="23" y="645"/>
                  </a:lnTo>
                  <a:lnTo>
                    <a:pt x="0" y="660"/>
                  </a:lnTo>
                  <a:lnTo>
                    <a:pt x="1" y="693"/>
                  </a:lnTo>
                  <a:lnTo>
                    <a:pt x="27" y="677"/>
                  </a:lnTo>
                  <a:lnTo>
                    <a:pt x="51" y="659"/>
                  </a:lnTo>
                  <a:lnTo>
                    <a:pt x="74" y="638"/>
                  </a:lnTo>
                  <a:lnTo>
                    <a:pt x="97" y="616"/>
                  </a:lnTo>
                  <a:lnTo>
                    <a:pt x="117" y="591"/>
                  </a:lnTo>
                  <a:lnTo>
                    <a:pt x="136" y="565"/>
                  </a:lnTo>
                  <a:lnTo>
                    <a:pt x="154" y="536"/>
                  </a:lnTo>
                  <a:lnTo>
                    <a:pt x="170" y="507"/>
                  </a:lnTo>
                  <a:lnTo>
                    <a:pt x="185" y="475"/>
                  </a:lnTo>
                  <a:lnTo>
                    <a:pt x="198" y="442"/>
                  </a:lnTo>
                  <a:lnTo>
                    <a:pt x="209" y="408"/>
                  </a:lnTo>
                  <a:lnTo>
                    <a:pt x="218" y="373"/>
                  </a:lnTo>
                  <a:lnTo>
                    <a:pt x="225" y="336"/>
                  </a:lnTo>
                  <a:lnTo>
                    <a:pt x="230" y="299"/>
                  </a:lnTo>
                  <a:lnTo>
                    <a:pt x="234" y="262"/>
                  </a:lnTo>
                  <a:lnTo>
                    <a:pt x="235" y="223"/>
                  </a:lnTo>
                  <a:lnTo>
                    <a:pt x="235" y="214"/>
                  </a:lnTo>
                  <a:lnTo>
                    <a:pt x="235" y="206"/>
                  </a:lnTo>
                  <a:lnTo>
                    <a:pt x="235" y="197"/>
                  </a:lnTo>
                  <a:lnTo>
                    <a:pt x="235" y="189"/>
                  </a:lnTo>
                  <a:lnTo>
                    <a:pt x="236" y="160"/>
                  </a:lnTo>
                  <a:lnTo>
                    <a:pt x="237" y="124"/>
                  </a:lnTo>
                  <a:lnTo>
                    <a:pt x="237" y="75"/>
                  </a:lnTo>
                  <a:lnTo>
                    <a:pt x="235" y="13"/>
                  </a:lnTo>
                  <a:close/>
                </a:path>
              </a:pathLst>
            </a:custGeom>
            <a:solidFill>
              <a:srgbClr val="99B5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Freeform 14"/>
            <p:cNvSpPr>
              <a:spLocks/>
            </p:cNvSpPr>
            <p:nvPr/>
          </p:nvSpPr>
          <p:spPr bwMode="auto">
            <a:xfrm>
              <a:off x="4178" y="394"/>
              <a:ext cx="166" cy="183"/>
            </a:xfrm>
            <a:custGeom>
              <a:avLst/>
              <a:gdLst/>
              <a:ahLst/>
              <a:cxnLst>
                <a:cxn ang="0">
                  <a:pos x="516" y="665"/>
                </a:cxn>
                <a:cxn ang="0">
                  <a:pos x="500" y="675"/>
                </a:cxn>
                <a:cxn ang="0">
                  <a:pos x="479" y="685"/>
                </a:cxn>
                <a:cxn ang="0">
                  <a:pos x="452" y="693"/>
                </a:cxn>
                <a:cxn ang="0">
                  <a:pos x="424" y="699"/>
                </a:cxn>
                <a:cxn ang="0">
                  <a:pos x="396" y="703"/>
                </a:cxn>
                <a:cxn ang="0">
                  <a:pos x="367" y="703"/>
                </a:cxn>
                <a:cxn ang="0">
                  <a:pos x="339" y="699"/>
                </a:cxn>
                <a:cxn ang="0">
                  <a:pos x="312" y="693"/>
                </a:cxn>
                <a:cxn ang="0">
                  <a:pos x="285" y="685"/>
                </a:cxn>
                <a:cxn ang="0">
                  <a:pos x="258" y="674"/>
                </a:cxn>
                <a:cxn ang="0">
                  <a:pos x="234" y="659"/>
                </a:cxn>
                <a:cxn ang="0">
                  <a:pos x="210" y="642"/>
                </a:cxn>
                <a:cxn ang="0">
                  <a:pos x="185" y="623"/>
                </a:cxn>
                <a:cxn ang="0">
                  <a:pos x="143" y="575"/>
                </a:cxn>
                <a:cxn ang="0">
                  <a:pos x="89" y="490"/>
                </a:cxn>
                <a:cxn ang="0">
                  <a:pos x="53" y="390"/>
                </a:cxn>
                <a:cxn ang="0">
                  <a:pos x="33" y="280"/>
                </a:cxn>
                <a:cxn ang="0">
                  <a:pos x="29" y="192"/>
                </a:cxn>
                <a:cxn ang="0">
                  <a:pos x="28" y="103"/>
                </a:cxn>
                <a:cxn ang="0">
                  <a:pos x="373" y="28"/>
                </a:cxn>
                <a:cxn ang="0">
                  <a:pos x="662" y="0"/>
                </a:cxn>
                <a:cxn ang="0">
                  <a:pos x="4" y="0"/>
                </a:cxn>
                <a:cxn ang="0">
                  <a:pos x="0" y="75"/>
                </a:cxn>
                <a:cxn ang="0">
                  <a:pos x="0" y="160"/>
                </a:cxn>
                <a:cxn ang="0">
                  <a:pos x="3" y="197"/>
                </a:cxn>
                <a:cxn ang="0">
                  <a:pos x="3" y="214"/>
                </a:cxn>
                <a:cxn ang="0">
                  <a:pos x="5" y="284"/>
                </a:cxn>
                <a:cxn ang="0">
                  <a:pos x="26" y="398"/>
                </a:cxn>
                <a:cxn ang="0">
                  <a:pos x="65" y="503"/>
                </a:cxn>
                <a:cxn ang="0">
                  <a:pos x="121" y="592"/>
                </a:cxn>
                <a:cxn ang="0">
                  <a:pos x="167" y="643"/>
                </a:cxn>
                <a:cxn ang="0">
                  <a:pos x="193" y="665"/>
                </a:cxn>
                <a:cxn ang="0">
                  <a:pos x="219" y="684"/>
                </a:cxn>
                <a:cxn ang="0">
                  <a:pos x="247" y="699"/>
                </a:cxn>
                <a:cxn ang="0">
                  <a:pos x="275" y="712"/>
                </a:cxn>
                <a:cxn ang="0">
                  <a:pos x="305" y="721"/>
                </a:cxn>
                <a:cxn ang="0">
                  <a:pos x="335" y="727"/>
                </a:cxn>
                <a:cxn ang="0">
                  <a:pos x="365" y="731"/>
                </a:cxn>
                <a:cxn ang="0">
                  <a:pos x="397" y="731"/>
                </a:cxn>
                <a:cxn ang="0">
                  <a:pos x="429" y="727"/>
                </a:cxn>
                <a:cxn ang="0">
                  <a:pos x="459" y="720"/>
                </a:cxn>
                <a:cxn ang="0">
                  <a:pos x="490" y="710"/>
                </a:cxn>
                <a:cxn ang="0">
                  <a:pos x="510" y="702"/>
                </a:cxn>
                <a:cxn ang="0">
                  <a:pos x="521" y="696"/>
                </a:cxn>
                <a:cxn ang="0">
                  <a:pos x="525" y="660"/>
                </a:cxn>
              </a:cxnLst>
              <a:rect l="0" t="0" r="r" b="b"/>
              <a:pathLst>
                <a:path w="662" h="731">
                  <a:moveTo>
                    <a:pt x="525" y="660"/>
                  </a:moveTo>
                  <a:lnTo>
                    <a:pt x="516" y="665"/>
                  </a:lnTo>
                  <a:lnTo>
                    <a:pt x="509" y="670"/>
                  </a:lnTo>
                  <a:lnTo>
                    <a:pt x="500" y="675"/>
                  </a:lnTo>
                  <a:lnTo>
                    <a:pt x="492" y="679"/>
                  </a:lnTo>
                  <a:lnTo>
                    <a:pt x="479" y="685"/>
                  </a:lnTo>
                  <a:lnTo>
                    <a:pt x="465" y="690"/>
                  </a:lnTo>
                  <a:lnTo>
                    <a:pt x="452" y="693"/>
                  </a:lnTo>
                  <a:lnTo>
                    <a:pt x="437" y="697"/>
                  </a:lnTo>
                  <a:lnTo>
                    <a:pt x="424" y="699"/>
                  </a:lnTo>
                  <a:lnTo>
                    <a:pt x="409" y="702"/>
                  </a:lnTo>
                  <a:lnTo>
                    <a:pt x="396" y="703"/>
                  </a:lnTo>
                  <a:lnTo>
                    <a:pt x="381" y="703"/>
                  </a:lnTo>
                  <a:lnTo>
                    <a:pt x="367" y="703"/>
                  </a:lnTo>
                  <a:lnTo>
                    <a:pt x="353" y="702"/>
                  </a:lnTo>
                  <a:lnTo>
                    <a:pt x="339" y="699"/>
                  </a:lnTo>
                  <a:lnTo>
                    <a:pt x="325" y="697"/>
                  </a:lnTo>
                  <a:lnTo>
                    <a:pt x="312" y="693"/>
                  </a:lnTo>
                  <a:lnTo>
                    <a:pt x="298" y="690"/>
                  </a:lnTo>
                  <a:lnTo>
                    <a:pt x="285" y="685"/>
                  </a:lnTo>
                  <a:lnTo>
                    <a:pt x="272" y="680"/>
                  </a:lnTo>
                  <a:lnTo>
                    <a:pt x="258" y="674"/>
                  </a:lnTo>
                  <a:lnTo>
                    <a:pt x="246" y="666"/>
                  </a:lnTo>
                  <a:lnTo>
                    <a:pt x="234" y="659"/>
                  </a:lnTo>
                  <a:lnTo>
                    <a:pt x="222" y="651"/>
                  </a:lnTo>
                  <a:lnTo>
                    <a:pt x="210" y="642"/>
                  </a:lnTo>
                  <a:lnTo>
                    <a:pt x="197" y="632"/>
                  </a:lnTo>
                  <a:lnTo>
                    <a:pt x="185" y="623"/>
                  </a:lnTo>
                  <a:lnTo>
                    <a:pt x="174" y="612"/>
                  </a:lnTo>
                  <a:lnTo>
                    <a:pt x="143" y="575"/>
                  </a:lnTo>
                  <a:lnTo>
                    <a:pt x="113" y="535"/>
                  </a:lnTo>
                  <a:lnTo>
                    <a:pt x="89" y="490"/>
                  </a:lnTo>
                  <a:lnTo>
                    <a:pt x="68" y="441"/>
                  </a:lnTo>
                  <a:lnTo>
                    <a:pt x="53" y="390"/>
                  </a:lnTo>
                  <a:lnTo>
                    <a:pt x="40" y="336"/>
                  </a:lnTo>
                  <a:lnTo>
                    <a:pt x="33" y="280"/>
                  </a:lnTo>
                  <a:lnTo>
                    <a:pt x="31" y="223"/>
                  </a:lnTo>
                  <a:lnTo>
                    <a:pt x="29" y="192"/>
                  </a:lnTo>
                  <a:lnTo>
                    <a:pt x="28" y="154"/>
                  </a:lnTo>
                  <a:lnTo>
                    <a:pt x="28" y="103"/>
                  </a:lnTo>
                  <a:lnTo>
                    <a:pt x="31" y="28"/>
                  </a:lnTo>
                  <a:lnTo>
                    <a:pt x="373" y="28"/>
                  </a:lnTo>
                  <a:lnTo>
                    <a:pt x="654" y="28"/>
                  </a:lnTo>
                  <a:lnTo>
                    <a:pt x="662" y="0"/>
                  </a:lnTo>
                  <a:lnTo>
                    <a:pt x="373" y="0"/>
                  </a:lnTo>
                  <a:lnTo>
                    <a:pt x="4" y="0"/>
                  </a:lnTo>
                  <a:lnTo>
                    <a:pt x="3" y="13"/>
                  </a:lnTo>
                  <a:lnTo>
                    <a:pt x="0" y="75"/>
                  </a:lnTo>
                  <a:lnTo>
                    <a:pt x="0" y="124"/>
                  </a:lnTo>
                  <a:lnTo>
                    <a:pt x="0" y="160"/>
                  </a:lnTo>
                  <a:lnTo>
                    <a:pt x="1" y="189"/>
                  </a:lnTo>
                  <a:lnTo>
                    <a:pt x="3" y="197"/>
                  </a:lnTo>
                  <a:lnTo>
                    <a:pt x="3" y="206"/>
                  </a:lnTo>
                  <a:lnTo>
                    <a:pt x="3" y="214"/>
                  </a:lnTo>
                  <a:lnTo>
                    <a:pt x="3" y="223"/>
                  </a:lnTo>
                  <a:lnTo>
                    <a:pt x="5" y="284"/>
                  </a:lnTo>
                  <a:lnTo>
                    <a:pt x="12" y="342"/>
                  </a:lnTo>
                  <a:lnTo>
                    <a:pt x="26" y="398"/>
                  </a:lnTo>
                  <a:lnTo>
                    <a:pt x="43" y="452"/>
                  </a:lnTo>
                  <a:lnTo>
                    <a:pt x="65" y="503"/>
                  </a:lnTo>
                  <a:lnTo>
                    <a:pt x="90" y="549"/>
                  </a:lnTo>
                  <a:lnTo>
                    <a:pt x="121" y="592"/>
                  </a:lnTo>
                  <a:lnTo>
                    <a:pt x="155" y="631"/>
                  </a:lnTo>
                  <a:lnTo>
                    <a:pt x="167" y="643"/>
                  </a:lnTo>
                  <a:lnTo>
                    <a:pt x="179" y="654"/>
                  </a:lnTo>
                  <a:lnTo>
                    <a:pt x="193" y="665"/>
                  </a:lnTo>
                  <a:lnTo>
                    <a:pt x="206" y="675"/>
                  </a:lnTo>
                  <a:lnTo>
                    <a:pt x="219" y="684"/>
                  </a:lnTo>
                  <a:lnTo>
                    <a:pt x="233" y="692"/>
                  </a:lnTo>
                  <a:lnTo>
                    <a:pt x="247" y="699"/>
                  </a:lnTo>
                  <a:lnTo>
                    <a:pt x="261" y="705"/>
                  </a:lnTo>
                  <a:lnTo>
                    <a:pt x="275" y="712"/>
                  </a:lnTo>
                  <a:lnTo>
                    <a:pt x="290" y="716"/>
                  </a:lnTo>
                  <a:lnTo>
                    <a:pt x="305" y="721"/>
                  </a:lnTo>
                  <a:lnTo>
                    <a:pt x="320" y="725"/>
                  </a:lnTo>
                  <a:lnTo>
                    <a:pt x="335" y="727"/>
                  </a:lnTo>
                  <a:lnTo>
                    <a:pt x="351" y="730"/>
                  </a:lnTo>
                  <a:lnTo>
                    <a:pt x="365" y="731"/>
                  </a:lnTo>
                  <a:lnTo>
                    <a:pt x="381" y="731"/>
                  </a:lnTo>
                  <a:lnTo>
                    <a:pt x="397" y="731"/>
                  </a:lnTo>
                  <a:lnTo>
                    <a:pt x="413" y="730"/>
                  </a:lnTo>
                  <a:lnTo>
                    <a:pt x="429" y="727"/>
                  </a:lnTo>
                  <a:lnTo>
                    <a:pt x="444" y="724"/>
                  </a:lnTo>
                  <a:lnTo>
                    <a:pt x="459" y="720"/>
                  </a:lnTo>
                  <a:lnTo>
                    <a:pt x="475" y="715"/>
                  </a:lnTo>
                  <a:lnTo>
                    <a:pt x="490" y="710"/>
                  </a:lnTo>
                  <a:lnTo>
                    <a:pt x="504" y="704"/>
                  </a:lnTo>
                  <a:lnTo>
                    <a:pt x="510" y="702"/>
                  </a:lnTo>
                  <a:lnTo>
                    <a:pt x="515" y="698"/>
                  </a:lnTo>
                  <a:lnTo>
                    <a:pt x="521" y="696"/>
                  </a:lnTo>
                  <a:lnTo>
                    <a:pt x="526" y="693"/>
                  </a:lnTo>
                  <a:lnTo>
                    <a:pt x="525" y="6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7" name="Freeform 15"/>
            <p:cNvSpPr>
              <a:spLocks/>
            </p:cNvSpPr>
            <p:nvPr/>
          </p:nvSpPr>
          <p:spPr bwMode="auto">
            <a:xfrm>
              <a:off x="3987" y="640"/>
              <a:ext cx="3" cy="5"/>
            </a:xfrm>
            <a:custGeom>
              <a:avLst/>
              <a:gdLst/>
              <a:ahLst/>
              <a:cxnLst>
                <a:cxn ang="0">
                  <a:pos x="13" y="15"/>
                </a:cxn>
                <a:cxn ang="0">
                  <a:pos x="12" y="0"/>
                </a:cxn>
                <a:cxn ang="0">
                  <a:pos x="8" y="5"/>
                </a:cxn>
                <a:cxn ang="0">
                  <a:pos x="1" y="14"/>
                </a:cxn>
                <a:cxn ang="0">
                  <a:pos x="0" y="20"/>
                </a:cxn>
                <a:cxn ang="0">
                  <a:pos x="13" y="15"/>
                </a:cxn>
              </a:cxnLst>
              <a:rect l="0" t="0" r="r" b="b"/>
              <a:pathLst>
                <a:path w="13" h="20">
                  <a:moveTo>
                    <a:pt x="13" y="15"/>
                  </a:moveTo>
                  <a:lnTo>
                    <a:pt x="12" y="0"/>
                  </a:lnTo>
                  <a:lnTo>
                    <a:pt x="8" y="5"/>
                  </a:lnTo>
                  <a:lnTo>
                    <a:pt x="1" y="14"/>
                  </a:lnTo>
                  <a:lnTo>
                    <a:pt x="0" y="20"/>
                  </a:lnTo>
                  <a:lnTo>
                    <a:pt x="13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8" name="Freeform 16"/>
            <p:cNvSpPr>
              <a:spLocks/>
            </p:cNvSpPr>
            <p:nvPr/>
          </p:nvSpPr>
          <p:spPr bwMode="auto">
            <a:xfrm>
              <a:off x="4484" y="640"/>
              <a:ext cx="3" cy="5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15"/>
                </a:cxn>
                <a:cxn ang="0">
                  <a:pos x="14" y="20"/>
                </a:cxn>
                <a:cxn ang="0">
                  <a:pos x="13" y="14"/>
                </a:cxn>
                <a:cxn ang="0">
                  <a:pos x="7" y="5"/>
                </a:cxn>
                <a:cxn ang="0">
                  <a:pos x="2" y="0"/>
                </a:cxn>
              </a:cxnLst>
              <a:rect l="0" t="0" r="r" b="b"/>
              <a:pathLst>
                <a:path w="14" h="20">
                  <a:moveTo>
                    <a:pt x="2" y="0"/>
                  </a:moveTo>
                  <a:lnTo>
                    <a:pt x="0" y="15"/>
                  </a:lnTo>
                  <a:lnTo>
                    <a:pt x="14" y="20"/>
                  </a:lnTo>
                  <a:lnTo>
                    <a:pt x="13" y="14"/>
                  </a:lnTo>
                  <a:lnTo>
                    <a:pt x="7" y="5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9" name="Freeform 17"/>
            <p:cNvSpPr>
              <a:spLocks/>
            </p:cNvSpPr>
            <p:nvPr/>
          </p:nvSpPr>
          <p:spPr bwMode="auto">
            <a:xfrm>
              <a:off x="3979" y="298"/>
              <a:ext cx="514" cy="404"/>
            </a:xfrm>
            <a:custGeom>
              <a:avLst/>
              <a:gdLst/>
              <a:ahLst/>
              <a:cxnLst>
                <a:cxn ang="0">
                  <a:pos x="1705" y="1404"/>
                </a:cxn>
                <a:cxn ang="0">
                  <a:pos x="1517" y="1377"/>
                </a:cxn>
                <a:cxn ang="0">
                  <a:pos x="1403" y="1315"/>
                </a:cxn>
                <a:cxn ang="0">
                  <a:pos x="1346" y="1242"/>
                </a:cxn>
                <a:cxn ang="0">
                  <a:pos x="1327" y="1181"/>
                </a:cxn>
                <a:cxn ang="0">
                  <a:pos x="1324" y="1156"/>
                </a:cxn>
                <a:cxn ang="0">
                  <a:pos x="1272" y="1175"/>
                </a:cxn>
                <a:cxn ang="0">
                  <a:pos x="1216" y="1186"/>
                </a:cxn>
                <a:cxn ang="0">
                  <a:pos x="1131" y="1185"/>
                </a:cxn>
                <a:cxn ang="0">
                  <a:pos x="999" y="1140"/>
                </a:cxn>
                <a:cxn ang="0">
                  <a:pos x="887" y="1047"/>
                </a:cxn>
                <a:cxn ang="0">
                  <a:pos x="800" y="915"/>
                </a:cxn>
                <a:cxn ang="0">
                  <a:pos x="744" y="753"/>
                </a:cxn>
                <a:cxn ang="0">
                  <a:pos x="723" y="569"/>
                </a:cxn>
                <a:cxn ang="0">
                  <a:pos x="719" y="411"/>
                </a:cxn>
                <a:cxn ang="0">
                  <a:pos x="1473" y="301"/>
                </a:cxn>
                <a:cxn ang="0">
                  <a:pos x="1457" y="270"/>
                </a:cxn>
                <a:cxn ang="0">
                  <a:pos x="1430" y="229"/>
                </a:cxn>
                <a:cxn ang="0">
                  <a:pos x="1390" y="180"/>
                </a:cxn>
                <a:cxn ang="0">
                  <a:pos x="1332" y="130"/>
                </a:cxn>
                <a:cxn ang="0">
                  <a:pos x="1255" y="83"/>
                </a:cxn>
                <a:cxn ang="0">
                  <a:pos x="1155" y="42"/>
                </a:cxn>
                <a:cxn ang="0">
                  <a:pos x="1032" y="13"/>
                </a:cxn>
                <a:cxn ang="0">
                  <a:pos x="881" y="0"/>
                </a:cxn>
                <a:cxn ang="0">
                  <a:pos x="701" y="7"/>
                </a:cxn>
                <a:cxn ang="0">
                  <a:pos x="488" y="37"/>
                </a:cxn>
                <a:cxn ang="0">
                  <a:pos x="473" y="411"/>
                </a:cxn>
                <a:cxn ang="0">
                  <a:pos x="490" y="740"/>
                </a:cxn>
                <a:cxn ang="0">
                  <a:pos x="688" y="1101"/>
                </a:cxn>
                <a:cxn ang="0">
                  <a:pos x="688" y="1258"/>
                </a:cxn>
                <a:cxn ang="0">
                  <a:pos x="677" y="1288"/>
                </a:cxn>
                <a:cxn ang="0">
                  <a:pos x="639" y="1330"/>
                </a:cxn>
                <a:cxn ang="0">
                  <a:pos x="572" y="1370"/>
                </a:cxn>
                <a:cxn ang="0">
                  <a:pos x="470" y="1398"/>
                </a:cxn>
                <a:cxn ang="0">
                  <a:pos x="329" y="1404"/>
                </a:cxn>
                <a:cxn ang="0">
                  <a:pos x="172" y="1387"/>
                </a:cxn>
                <a:cxn ang="0">
                  <a:pos x="74" y="1376"/>
                </a:cxn>
                <a:cxn ang="0">
                  <a:pos x="27" y="1374"/>
                </a:cxn>
                <a:cxn ang="0">
                  <a:pos x="15" y="1377"/>
                </a:cxn>
                <a:cxn ang="0">
                  <a:pos x="21" y="1386"/>
                </a:cxn>
                <a:cxn ang="0">
                  <a:pos x="29" y="1408"/>
                </a:cxn>
                <a:cxn ang="0">
                  <a:pos x="0" y="1468"/>
                </a:cxn>
                <a:cxn ang="0">
                  <a:pos x="281" y="1608"/>
                </a:cxn>
                <a:cxn ang="0">
                  <a:pos x="2029" y="1614"/>
                </a:cxn>
                <a:cxn ang="0">
                  <a:pos x="2046" y="1429"/>
                </a:cxn>
                <a:cxn ang="0">
                  <a:pos x="2039" y="1377"/>
                </a:cxn>
                <a:cxn ang="0">
                  <a:pos x="1986" y="1371"/>
                </a:cxn>
                <a:cxn ang="0">
                  <a:pos x="1921" y="1376"/>
                </a:cxn>
                <a:cxn ang="0">
                  <a:pos x="1856" y="1387"/>
                </a:cxn>
                <a:cxn ang="0">
                  <a:pos x="1807" y="1397"/>
                </a:cxn>
                <a:cxn ang="0">
                  <a:pos x="1788" y="1402"/>
                </a:cxn>
              </a:cxnLst>
              <a:rect l="0" t="0" r="r" b="b"/>
              <a:pathLst>
                <a:path w="2057" h="1614">
                  <a:moveTo>
                    <a:pt x="1788" y="1402"/>
                  </a:moveTo>
                  <a:lnTo>
                    <a:pt x="1788" y="1401"/>
                  </a:lnTo>
                  <a:lnTo>
                    <a:pt x="1705" y="1404"/>
                  </a:lnTo>
                  <a:lnTo>
                    <a:pt x="1632" y="1401"/>
                  </a:lnTo>
                  <a:lnTo>
                    <a:pt x="1570" y="1391"/>
                  </a:lnTo>
                  <a:lnTo>
                    <a:pt x="1517" y="1377"/>
                  </a:lnTo>
                  <a:lnTo>
                    <a:pt x="1472" y="1359"/>
                  </a:lnTo>
                  <a:lnTo>
                    <a:pt x="1434" y="1338"/>
                  </a:lnTo>
                  <a:lnTo>
                    <a:pt x="1403" y="1315"/>
                  </a:lnTo>
                  <a:lnTo>
                    <a:pt x="1379" y="1291"/>
                  </a:lnTo>
                  <a:lnTo>
                    <a:pt x="1361" y="1266"/>
                  </a:lnTo>
                  <a:lnTo>
                    <a:pt x="1346" y="1242"/>
                  </a:lnTo>
                  <a:lnTo>
                    <a:pt x="1336" y="1219"/>
                  </a:lnTo>
                  <a:lnTo>
                    <a:pt x="1330" y="1198"/>
                  </a:lnTo>
                  <a:lnTo>
                    <a:pt x="1327" y="1181"/>
                  </a:lnTo>
                  <a:lnTo>
                    <a:pt x="1324" y="1168"/>
                  </a:lnTo>
                  <a:lnTo>
                    <a:pt x="1324" y="1159"/>
                  </a:lnTo>
                  <a:lnTo>
                    <a:pt x="1324" y="1156"/>
                  </a:lnTo>
                  <a:lnTo>
                    <a:pt x="1307" y="1163"/>
                  </a:lnTo>
                  <a:lnTo>
                    <a:pt x="1290" y="1169"/>
                  </a:lnTo>
                  <a:lnTo>
                    <a:pt x="1272" y="1175"/>
                  </a:lnTo>
                  <a:lnTo>
                    <a:pt x="1254" y="1180"/>
                  </a:lnTo>
                  <a:lnTo>
                    <a:pt x="1235" y="1184"/>
                  </a:lnTo>
                  <a:lnTo>
                    <a:pt x="1216" y="1186"/>
                  </a:lnTo>
                  <a:lnTo>
                    <a:pt x="1198" y="1188"/>
                  </a:lnTo>
                  <a:lnTo>
                    <a:pt x="1178" y="1188"/>
                  </a:lnTo>
                  <a:lnTo>
                    <a:pt x="1131" y="1185"/>
                  </a:lnTo>
                  <a:lnTo>
                    <a:pt x="1086" y="1176"/>
                  </a:lnTo>
                  <a:lnTo>
                    <a:pt x="1042" y="1160"/>
                  </a:lnTo>
                  <a:lnTo>
                    <a:pt x="999" y="1140"/>
                  </a:lnTo>
                  <a:lnTo>
                    <a:pt x="959" y="1114"/>
                  </a:lnTo>
                  <a:lnTo>
                    <a:pt x="921" y="1082"/>
                  </a:lnTo>
                  <a:lnTo>
                    <a:pt x="887" y="1047"/>
                  </a:lnTo>
                  <a:lnTo>
                    <a:pt x="854" y="1007"/>
                  </a:lnTo>
                  <a:lnTo>
                    <a:pt x="825" y="963"/>
                  </a:lnTo>
                  <a:lnTo>
                    <a:pt x="800" y="915"/>
                  </a:lnTo>
                  <a:lnTo>
                    <a:pt x="777" y="864"/>
                  </a:lnTo>
                  <a:lnTo>
                    <a:pt x="758" y="809"/>
                  </a:lnTo>
                  <a:lnTo>
                    <a:pt x="744" y="753"/>
                  </a:lnTo>
                  <a:lnTo>
                    <a:pt x="731" y="693"/>
                  </a:lnTo>
                  <a:lnTo>
                    <a:pt x="725" y="632"/>
                  </a:lnTo>
                  <a:lnTo>
                    <a:pt x="723" y="569"/>
                  </a:lnTo>
                  <a:lnTo>
                    <a:pt x="722" y="531"/>
                  </a:lnTo>
                  <a:lnTo>
                    <a:pt x="719" y="481"/>
                  </a:lnTo>
                  <a:lnTo>
                    <a:pt x="719" y="411"/>
                  </a:lnTo>
                  <a:lnTo>
                    <a:pt x="723" y="308"/>
                  </a:lnTo>
                  <a:lnTo>
                    <a:pt x="1475" y="308"/>
                  </a:lnTo>
                  <a:lnTo>
                    <a:pt x="1473" y="301"/>
                  </a:lnTo>
                  <a:lnTo>
                    <a:pt x="1468" y="292"/>
                  </a:lnTo>
                  <a:lnTo>
                    <a:pt x="1463" y="281"/>
                  </a:lnTo>
                  <a:lnTo>
                    <a:pt x="1457" y="270"/>
                  </a:lnTo>
                  <a:lnTo>
                    <a:pt x="1450" y="257"/>
                  </a:lnTo>
                  <a:lnTo>
                    <a:pt x="1441" y="244"/>
                  </a:lnTo>
                  <a:lnTo>
                    <a:pt x="1430" y="229"/>
                  </a:lnTo>
                  <a:lnTo>
                    <a:pt x="1418" y="213"/>
                  </a:lnTo>
                  <a:lnTo>
                    <a:pt x="1405" y="197"/>
                  </a:lnTo>
                  <a:lnTo>
                    <a:pt x="1390" y="180"/>
                  </a:lnTo>
                  <a:lnTo>
                    <a:pt x="1372" y="164"/>
                  </a:lnTo>
                  <a:lnTo>
                    <a:pt x="1353" y="147"/>
                  </a:lnTo>
                  <a:lnTo>
                    <a:pt x="1332" y="130"/>
                  </a:lnTo>
                  <a:lnTo>
                    <a:pt x="1308" y="114"/>
                  </a:lnTo>
                  <a:lnTo>
                    <a:pt x="1283" y="98"/>
                  </a:lnTo>
                  <a:lnTo>
                    <a:pt x="1255" y="83"/>
                  </a:lnTo>
                  <a:lnTo>
                    <a:pt x="1224" y="69"/>
                  </a:lnTo>
                  <a:lnTo>
                    <a:pt x="1190" y="55"/>
                  </a:lnTo>
                  <a:lnTo>
                    <a:pt x="1155" y="42"/>
                  </a:lnTo>
                  <a:lnTo>
                    <a:pt x="1117" y="31"/>
                  </a:lnTo>
                  <a:lnTo>
                    <a:pt x="1076" y="22"/>
                  </a:lnTo>
                  <a:lnTo>
                    <a:pt x="1032" y="13"/>
                  </a:lnTo>
                  <a:lnTo>
                    <a:pt x="985" y="7"/>
                  </a:lnTo>
                  <a:lnTo>
                    <a:pt x="935" y="2"/>
                  </a:lnTo>
                  <a:lnTo>
                    <a:pt x="881" y="0"/>
                  </a:lnTo>
                  <a:lnTo>
                    <a:pt x="824" y="0"/>
                  </a:lnTo>
                  <a:lnTo>
                    <a:pt x="764" y="2"/>
                  </a:lnTo>
                  <a:lnTo>
                    <a:pt x="701" y="7"/>
                  </a:lnTo>
                  <a:lnTo>
                    <a:pt x="634" y="14"/>
                  </a:lnTo>
                  <a:lnTo>
                    <a:pt x="564" y="24"/>
                  </a:lnTo>
                  <a:lnTo>
                    <a:pt x="488" y="37"/>
                  </a:lnTo>
                  <a:lnTo>
                    <a:pt x="410" y="55"/>
                  </a:lnTo>
                  <a:lnTo>
                    <a:pt x="526" y="178"/>
                  </a:lnTo>
                  <a:lnTo>
                    <a:pt x="473" y="411"/>
                  </a:lnTo>
                  <a:lnTo>
                    <a:pt x="500" y="495"/>
                  </a:lnTo>
                  <a:lnTo>
                    <a:pt x="413" y="695"/>
                  </a:lnTo>
                  <a:lnTo>
                    <a:pt x="490" y="740"/>
                  </a:lnTo>
                  <a:lnTo>
                    <a:pt x="495" y="1068"/>
                  </a:lnTo>
                  <a:lnTo>
                    <a:pt x="688" y="1079"/>
                  </a:lnTo>
                  <a:lnTo>
                    <a:pt x="688" y="1101"/>
                  </a:lnTo>
                  <a:lnTo>
                    <a:pt x="688" y="1153"/>
                  </a:lnTo>
                  <a:lnTo>
                    <a:pt x="688" y="1213"/>
                  </a:lnTo>
                  <a:lnTo>
                    <a:pt x="688" y="1258"/>
                  </a:lnTo>
                  <a:lnTo>
                    <a:pt x="686" y="1266"/>
                  </a:lnTo>
                  <a:lnTo>
                    <a:pt x="683" y="1276"/>
                  </a:lnTo>
                  <a:lnTo>
                    <a:pt x="677" y="1288"/>
                  </a:lnTo>
                  <a:lnTo>
                    <a:pt x="667" y="1302"/>
                  </a:lnTo>
                  <a:lnTo>
                    <a:pt x="655" y="1315"/>
                  </a:lnTo>
                  <a:lnTo>
                    <a:pt x="639" y="1330"/>
                  </a:lnTo>
                  <a:lnTo>
                    <a:pt x="621" y="1343"/>
                  </a:lnTo>
                  <a:lnTo>
                    <a:pt x="598" y="1358"/>
                  </a:lnTo>
                  <a:lnTo>
                    <a:pt x="572" y="1370"/>
                  </a:lnTo>
                  <a:lnTo>
                    <a:pt x="542" y="1381"/>
                  </a:lnTo>
                  <a:lnTo>
                    <a:pt x="508" y="1391"/>
                  </a:lnTo>
                  <a:lnTo>
                    <a:pt x="470" y="1398"/>
                  </a:lnTo>
                  <a:lnTo>
                    <a:pt x="427" y="1404"/>
                  </a:lnTo>
                  <a:lnTo>
                    <a:pt x="380" y="1405"/>
                  </a:lnTo>
                  <a:lnTo>
                    <a:pt x="329" y="1404"/>
                  </a:lnTo>
                  <a:lnTo>
                    <a:pt x="273" y="1399"/>
                  </a:lnTo>
                  <a:lnTo>
                    <a:pt x="218" y="1392"/>
                  </a:lnTo>
                  <a:lnTo>
                    <a:pt x="172" y="1387"/>
                  </a:lnTo>
                  <a:lnTo>
                    <a:pt x="133" y="1382"/>
                  </a:lnTo>
                  <a:lnTo>
                    <a:pt x="101" y="1379"/>
                  </a:lnTo>
                  <a:lnTo>
                    <a:pt x="74" y="1376"/>
                  </a:lnTo>
                  <a:lnTo>
                    <a:pt x="54" y="1375"/>
                  </a:lnTo>
                  <a:lnTo>
                    <a:pt x="38" y="1374"/>
                  </a:lnTo>
                  <a:lnTo>
                    <a:pt x="27" y="1374"/>
                  </a:lnTo>
                  <a:lnTo>
                    <a:pt x="19" y="1374"/>
                  </a:lnTo>
                  <a:lnTo>
                    <a:pt x="16" y="1375"/>
                  </a:lnTo>
                  <a:lnTo>
                    <a:pt x="15" y="1377"/>
                  </a:lnTo>
                  <a:lnTo>
                    <a:pt x="16" y="1380"/>
                  </a:lnTo>
                  <a:lnTo>
                    <a:pt x="17" y="1384"/>
                  </a:lnTo>
                  <a:lnTo>
                    <a:pt x="21" y="1386"/>
                  </a:lnTo>
                  <a:lnTo>
                    <a:pt x="24" y="1391"/>
                  </a:lnTo>
                  <a:lnTo>
                    <a:pt x="28" y="1394"/>
                  </a:lnTo>
                  <a:lnTo>
                    <a:pt x="29" y="1408"/>
                  </a:lnTo>
                  <a:lnTo>
                    <a:pt x="27" y="1432"/>
                  </a:lnTo>
                  <a:lnTo>
                    <a:pt x="17" y="1455"/>
                  </a:lnTo>
                  <a:lnTo>
                    <a:pt x="0" y="1468"/>
                  </a:lnTo>
                  <a:lnTo>
                    <a:pt x="38" y="1614"/>
                  </a:lnTo>
                  <a:lnTo>
                    <a:pt x="280" y="1601"/>
                  </a:lnTo>
                  <a:lnTo>
                    <a:pt x="281" y="1608"/>
                  </a:lnTo>
                  <a:lnTo>
                    <a:pt x="1748" y="1608"/>
                  </a:lnTo>
                  <a:lnTo>
                    <a:pt x="1749" y="1598"/>
                  </a:lnTo>
                  <a:lnTo>
                    <a:pt x="2029" y="1614"/>
                  </a:lnTo>
                  <a:lnTo>
                    <a:pt x="2057" y="1473"/>
                  </a:lnTo>
                  <a:lnTo>
                    <a:pt x="2045" y="1459"/>
                  </a:lnTo>
                  <a:lnTo>
                    <a:pt x="2046" y="1429"/>
                  </a:lnTo>
                  <a:lnTo>
                    <a:pt x="2051" y="1398"/>
                  </a:lnTo>
                  <a:lnTo>
                    <a:pt x="2051" y="1382"/>
                  </a:lnTo>
                  <a:lnTo>
                    <a:pt x="2039" y="1377"/>
                  </a:lnTo>
                  <a:lnTo>
                    <a:pt x="2024" y="1374"/>
                  </a:lnTo>
                  <a:lnTo>
                    <a:pt x="2006" y="1371"/>
                  </a:lnTo>
                  <a:lnTo>
                    <a:pt x="1986" y="1371"/>
                  </a:lnTo>
                  <a:lnTo>
                    <a:pt x="1966" y="1373"/>
                  </a:lnTo>
                  <a:lnTo>
                    <a:pt x="1943" y="1374"/>
                  </a:lnTo>
                  <a:lnTo>
                    <a:pt x="1921" y="1376"/>
                  </a:lnTo>
                  <a:lnTo>
                    <a:pt x="1899" y="1380"/>
                  </a:lnTo>
                  <a:lnTo>
                    <a:pt x="1877" y="1384"/>
                  </a:lnTo>
                  <a:lnTo>
                    <a:pt x="1856" y="1387"/>
                  </a:lnTo>
                  <a:lnTo>
                    <a:pt x="1838" y="1391"/>
                  </a:lnTo>
                  <a:lnTo>
                    <a:pt x="1821" y="1394"/>
                  </a:lnTo>
                  <a:lnTo>
                    <a:pt x="1807" y="1397"/>
                  </a:lnTo>
                  <a:lnTo>
                    <a:pt x="1797" y="1399"/>
                  </a:lnTo>
                  <a:lnTo>
                    <a:pt x="1790" y="1402"/>
                  </a:lnTo>
                  <a:lnTo>
                    <a:pt x="1788" y="14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0" name="Freeform 18"/>
            <p:cNvSpPr>
              <a:spLocks/>
            </p:cNvSpPr>
            <p:nvPr/>
          </p:nvSpPr>
          <p:spPr bwMode="auto">
            <a:xfrm>
              <a:off x="4191" y="234"/>
              <a:ext cx="175" cy="142"/>
            </a:xfrm>
            <a:custGeom>
              <a:avLst/>
              <a:gdLst/>
              <a:ahLst/>
              <a:cxnLst>
                <a:cxn ang="0">
                  <a:pos x="99" y="246"/>
                </a:cxn>
                <a:cxn ang="0">
                  <a:pos x="111" y="223"/>
                </a:cxn>
                <a:cxn ang="0">
                  <a:pos x="125" y="200"/>
                </a:cxn>
                <a:cxn ang="0">
                  <a:pos x="143" y="179"/>
                </a:cxn>
                <a:cxn ang="0">
                  <a:pos x="172" y="151"/>
                </a:cxn>
                <a:cxn ang="0">
                  <a:pos x="217" y="122"/>
                </a:cxn>
                <a:cxn ang="0">
                  <a:pos x="264" y="101"/>
                </a:cxn>
                <a:cxn ang="0">
                  <a:pos x="317" y="91"/>
                </a:cxn>
                <a:cxn ang="0">
                  <a:pos x="370" y="91"/>
                </a:cxn>
                <a:cxn ang="0">
                  <a:pos x="422" y="101"/>
                </a:cxn>
                <a:cxn ang="0">
                  <a:pos x="471" y="122"/>
                </a:cxn>
                <a:cxn ang="0">
                  <a:pos x="515" y="151"/>
                </a:cxn>
                <a:cxn ang="0">
                  <a:pos x="553" y="189"/>
                </a:cxn>
                <a:cxn ang="0">
                  <a:pos x="582" y="234"/>
                </a:cxn>
                <a:cxn ang="0">
                  <a:pos x="603" y="281"/>
                </a:cxn>
                <a:cxn ang="0">
                  <a:pos x="612" y="334"/>
                </a:cxn>
                <a:cxn ang="0">
                  <a:pos x="614" y="532"/>
                </a:cxn>
                <a:cxn ang="0">
                  <a:pos x="623" y="551"/>
                </a:cxn>
                <a:cxn ang="0">
                  <a:pos x="628" y="564"/>
                </a:cxn>
                <a:cxn ang="0">
                  <a:pos x="614" y="565"/>
                </a:cxn>
                <a:cxn ang="0">
                  <a:pos x="704" y="478"/>
                </a:cxn>
                <a:cxn ang="0">
                  <a:pos x="704" y="413"/>
                </a:cxn>
                <a:cxn ang="0">
                  <a:pos x="702" y="325"/>
                </a:cxn>
                <a:cxn ang="0">
                  <a:pos x="688" y="256"/>
                </a:cxn>
                <a:cxn ang="0">
                  <a:pos x="661" y="191"/>
                </a:cxn>
                <a:cxn ang="0">
                  <a:pos x="622" y="133"/>
                </a:cxn>
                <a:cxn ang="0">
                  <a:pos x="586" y="94"/>
                </a:cxn>
                <a:cxn ang="0">
                  <a:pos x="559" y="70"/>
                </a:cxn>
                <a:cxn ang="0">
                  <a:pos x="528" y="51"/>
                </a:cxn>
                <a:cxn ang="0">
                  <a:pos x="498" y="34"/>
                </a:cxn>
                <a:cxn ang="0">
                  <a:pos x="465" y="20"/>
                </a:cxn>
                <a:cxn ang="0">
                  <a:pos x="431" y="11"/>
                </a:cxn>
                <a:cxn ang="0">
                  <a:pos x="397" y="3"/>
                </a:cxn>
                <a:cxn ang="0">
                  <a:pos x="362" y="0"/>
                </a:cxn>
                <a:cxn ang="0">
                  <a:pos x="313" y="1"/>
                </a:cxn>
                <a:cxn ang="0">
                  <a:pos x="256" y="11"/>
                </a:cxn>
                <a:cxn ang="0">
                  <a:pos x="201" y="29"/>
                </a:cxn>
                <a:cxn ang="0">
                  <a:pos x="151" y="56"/>
                </a:cxn>
                <a:cxn ang="0">
                  <a:pos x="106" y="90"/>
                </a:cxn>
                <a:cxn ang="0">
                  <a:pos x="67" y="131"/>
                </a:cxn>
                <a:cxn ang="0">
                  <a:pos x="34" y="178"/>
                </a:cxn>
                <a:cxn ang="0">
                  <a:pos x="10" y="229"/>
                </a:cxn>
                <a:cxn ang="0">
                  <a:pos x="12" y="256"/>
                </a:cxn>
                <a:cxn ang="0">
                  <a:pos x="37" y="256"/>
                </a:cxn>
                <a:cxn ang="0">
                  <a:pos x="60" y="257"/>
                </a:cxn>
                <a:cxn ang="0">
                  <a:pos x="83" y="258"/>
                </a:cxn>
              </a:cxnLst>
              <a:rect l="0" t="0" r="r" b="b"/>
              <a:pathLst>
                <a:path w="704" h="565">
                  <a:moveTo>
                    <a:pt x="94" y="258"/>
                  </a:moveTo>
                  <a:lnTo>
                    <a:pt x="99" y="246"/>
                  </a:lnTo>
                  <a:lnTo>
                    <a:pt x="105" y="234"/>
                  </a:lnTo>
                  <a:lnTo>
                    <a:pt x="111" y="223"/>
                  </a:lnTo>
                  <a:lnTo>
                    <a:pt x="118" y="211"/>
                  </a:lnTo>
                  <a:lnTo>
                    <a:pt x="125" y="200"/>
                  </a:lnTo>
                  <a:lnTo>
                    <a:pt x="134" y="189"/>
                  </a:lnTo>
                  <a:lnTo>
                    <a:pt x="143" y="179"/>
                  </a:lnTo>
                  <a:lnTo>
                    <a:pt x="152" y="169"/>
                  </a:lnTo>
                  <a:lnTo>
                    <a:pt x="172" y="151"/>
                  </a:lnTo>
                  <a:lnTo>
                    <a:pt x="194" y="135"/>
                  </a:lnTo>
                  <a:lnTo>
                    <a:pt x="217" y="122"/>
                  </a:lnTo>
                  <a:lnTo>
                    <a:pt x="240" y="111"/>
                  </a:lnTo>
                  <a:lnTo>
                    <a:pt x="264" y="101"/>
                  </a:lnTo>
                  <a:lnTo>
                    <a:pt x="290" y="95"/>
                  </a:lnTo>
                  <a:lnTo>
                    <a:pt x="317" y="91"/>
                  </a:lnTo>
                  <a:lnTo>
                    <a:pt x="343" y="90"/>
                  </a:lnTo>
                  <a:lnTo>
                    <a:pt x="370" y="91"/>
                  </a:lnTo>
                  <a:lnTo>
                    <a:pt x="397" y="95"/>
                  </a:lnTo>
                  <a:lnTo>
                    <a:pt x="422" y="101"/>
                  </a:lnTo>
                  <a:lnTo>
                    <a:pt x="447" y="111"/>
                  </a:lnTo>
                  <a:lnTo>
                    <a:pt x="471" y="122"/>
                  </a:lnTo>
                  <a:lnTo>
                    <a:pt x="493" y="135"/>
                  </a:lnTo>
                  <a:lnTo>
                    <a:pt x="515" y="151"/>
                  </a:lnTo>
                  <a:lnTo>
                    <a:pt x="534" y="169"/>
                  </a:lnTo>
                  <a:lnTo>
                    <a:pt x="553" y="189"/>
                  </a:lnTo>
                  <a:lnTo>
                    <a:pt x="569" y="211"/>
                  </a:lnTo>
                  <a:lnTo>
                    <a:pt x="582" y="234"/>
                  </a:lnTo>
                  <a:lnTo>
                    <a:pt x="593" y="257"/>
                  </a:lnTo>
                  <a:lnTo>
                    <a:pt x="603" y="281"/>
                  </a:lnTo>
                  <a:lnTo>
                    <a:pt x="609" y="307"/>
                  </a:lnTo>
                  <a:lnTo>
                    <a:pt x="612" y="334"/>
                  </a:lnTo>
                  <a:lnTo>
                    <a:pt x="614" y="361"/>
                  </a:lnTo>
                  <a:lnTo>
                    <a:pt x="614" y="532"/>
                  </a:lnTo>
                  <a:lnTo>
                    <a:pt x="618" y="542"/>
                  </a:lnTo>
                  <a:lnTo>
                    <a:pt x="623" y="551"/>
                  </a:lnTo>
                  <a:lnTo>
                    <a:pt x="626" y="558"/>
                  </a:lnTo>
                  <a:lnTo>
                    <a:pt x="628" y="564"/>
                  </a:lnTo>
                  <a:lnTo>
                    <a:pt x="614" y="564"/>
                  </a:lnTo>
                  <a:lnTo>
                    <a:pt x="614" y="565"/>
                  </a:lnTo>
                  <a:lnTo>
                    <a:pt x="704" y="565"/>
                  </a:lnTo>
                  <a:lnTo>
                    <a:pt x="704" y="478"/>
                  </a:lnTo>
                  <a:lnTo>
                    <a:pt x="654" y="452"/>
                  </a:lnTo>
                  <a:lnTo>
                    <a:pt x="704" y="413"/>
                  </a:lnTo>
                  <a:lnTo>
                    <a:pt x="704" y="361"/>
                  </a:lnTo>
                  <a:lnTo>
                    <a:pt x="702" y="325"/>
                  </a:lnTo>
                  <a:lnTo>
                    <a:pt x="696" y="290"/>
                  </a:lnTo>
                  <a:lnTo>
                    <a:pt x="688" y="256"/>
                  </a:lnTo>
                  <a:lnTo>
                    <a:pt x="677" y="223"/>
                  </a:lnTo>
                  <a:lnTo>
                    <a:pt x="661" y="191"/>
                  </a:lnTo>
                  <a:lnTo>
                    <a:pt x="644" y="161"/>
                  </a:lnTo>
                  <a:lnTo>
                    <a:pt x="622" y="133"/>
                  </a:lnTo>
                  <a:lnTo>
                    <a:pt x="599" y="106"/>
                  </a:lnTo>
                  <a:lnTo>
                    <a:pt x="586" y="94"/>
                  </a:lnTo>
                  <a:lnTo>
                    <a:pt x="572" y="81"/>
                  </a:lnTo>
                  <a:lnTo>
                    <a:pt x="559" y="70"/>
                  </a:lnTo>
                  <a:lnTo>
                    <a:pt x="544" y="61"/>
                  </a:lnTo>
                  <a:lnTo>
                    <a:pt x="528" y="51"/>
                  </a:lnTo>
                  <a:lnTo>
                    <a:pt x="514" y="42"/>
                  </a:lnTo>
                  <a:lnTo>
                    <a:pt x="498" y="34"/>
                  </a:lnTo>
                  <a:lnTo>
                    <a:pt x="482" y="26"/>
                  </a:lnTo>
                  <a:lnTo>
                    <a:pt x="465" y="20"/>
                  </a:lnTo>
                  <a:lnTo>
                    <a:pt x="448" y="15"/>
                  </a:lnTo>
                  <a:lnTo>
                    <a:pt x="431" y="11"/>
                  </a:lnTo>
                  <a:lnTo>
                    <a:pt x="414" y="7"/>
                  </a:lnTo>
                  <a:lnTo>
                    <a:pt x="397" y="3"/>
                  </a:lnTo>
                  <a:lnTo>
                    <a:pt x="379" y="1"/>
                  </a:lnTo>
                  <a:lnTo>
                    <a:pt x="362" y="0"/>
                  </a:lnTo>
                  <a:lnTo>
                    <a:pt x="343" y="0"/>
                  </a:lnTo>
                  <a:lnTo>
                    <a:pt x="313" y="1"/>
                  </a:lnTo>
                  <a:lnTo>
                    <a:pt x="284" y="5"/>
                  </a:lnTo>
                  <a:lnTo>
                    <a:pt x="256" y="11"/>
                  </a:lnTo>
                  <a:lnTo>
                    <a:pt x="228" y="19"/>
                  </a:lnTo>
                  <a:lnTo>
                    <a:pt x="201" y="29"/>
                  </a:lnTo>
                  <a:lnTo>
                    <a:pt x="175" y="42"/>
                  </a:lnTo>
                  <a:lnTo>
                    <a:pt x="151" y="56"/>
                  </a:lnTo>
                  <a:lnTo>
                    <a:pt x="128" y="73"/>
                  </a:lnTo>
                  <a:lnTo>
                    <a:pt x="106" y="90"/>
                  </a:lnTo>
                  <a:lnTo>
                    <a:pt x="85" y="109"/>
                  </a:lnTo>
                  <a:lnTo>
                    <a:pt x="67" y="131"/>
                  </a:lnTo>
                  <a:lnTo>
                    <a:pt x="50" y="153"/>
                  </a:lnTo>
                  <a:lnTo>
                    <a:pt x="34" y="178"/>
                  </a:lnTo>
                  <a:lnTo>
                    <a:pt x="21" y="202"/>
                  </a:lnTo>
                  <a:lnTo>
                    <a:pt x="10" y="229"/>
                  </a:lnTo>
                  <a:lnTo>
                    <a:pt x="0" y="256"/>
                  </a:lnTo>
                  <a:lnTo>
                    <a:pt x="12" y="256"/>
                  </a:lnTo>
                  <a:lnTo>
                    <a:pt x="24" y="256"/>
                  </a:lnTo>
                  <a:lnTo>
                    <a:pt x="37" y="256"/>
                  </a:lnTo>
                  <a:lnTo>
                    <a:pt x="48" y="257"/>
                  </a:lnTo>
                  <a:lnTo>
                    <a:pt x="60" y="257"/>
                  </a:lnTo>
                  <a:lnTo>
                    <a:pt x="71" y="257"/>
                  </a:lnTo>
                  <a:lnTo>
                    <a:pt x="83" y="258"/>
                  </a:lnTo>
                  <a:lnTo>
                    <a:pt x="94" y="25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1" name="Freeform 19"/>
            <p:cNvSpPr>
              <a:spLocks/>
            </p:cNvSpPr>
            <p:nvPr/>
          </p:nvSpPr>
          <p:spPr bwMode="auto">
            <a:xfrm>
              <a:off x="4344" y="368"/>
              <a:ext cx="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2"/>
                </a:cxn>
                <a:cxn ang="0">
                  <a:pos x="14" y="32"/>
                </a:cxn>
                <a:cxn ang="0">
                  <a:pos x="12" y="26"/>
                </a:cxn>
                <a:cxn ang="0">
                  <a:pos x="9" y="19"/>
                </a:cxn>
                <a:cxn ang="0">
                  <a:pos x="4" y="10"/>
                </a:cxn>
                <a:cxn ang="0">
                  <a:pos x="0" y="0"/>
                </a:cxn>
              </a:cxnLst>
              <a:rect l="0" t="0" r="r" b="b"/>
              <a:pathLst>
                <a:path w="14" h="32">
                  <a:moveTo>
                    <a:pt x="0" y="0"/>
                  </a:moveTo>
                  <a:lnTo>
                    <a:pt x="0" y="32"/>
                  </a:lnTo>
                  <a:lnTo>
                    <a:pt x="14" y="32"/>
                  </a:lnTo>
                  <a:lnTo>
                    <a:pt x="12" y="26"/>
                  </a:lnTo>
                  <a:lnTo>
                    <a:pt x="9" y="19"/>
                  </a:lnTo>
                  <a:lnTo>
                    <a:pt x="4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auto">
            <a:xfrm>
              <a:off x="4186" y="298"/>
              <a:ext cx="28" cy="78"/>
            </a:xfrm>
            <a:custGeom>
              <a:avLst/>
              <a:gdLst/>
              <a:ahLst/>
              <a:cxnLst>
                <a:cxn ang="0">
                  <a:pos x="0" y="97"/>
                </a:cxn>
                <a:cxn ang="0">
                  <a:pos x="0" y="105"/>
                </a:cxn>
                <a:cxn ang="0">
                  <a:pos x="0" y="122"/>
                </a:cxn>
                <a:cxn ang="0">
                  <a:pos x="0" y="308"/>
                </a:cxn>
                <a:cxn ang="0">
                  <a:pos x="90" y="308"/>
                </a:cxn>
                <a:cxn ang="0">
                  <a:pos x="90" y="124"/>
                </a:cxn>
                <a:cxn ang="0">
                  <a:pos x="90" y="105"/>
                </a:cxn>
                <a:cxn ang="0">
                  <a:pos x="91" y="78"/>
                </a:cxn>
                <a:cxn ang="0">
                  <a:pos x="95" y="52"/>
                </a:cxn>
                <a:cxn ang="0">
                  <a:pos x="102" y="27"/>
                </a:cxn>
                <a:cxn ang="0">
                  <a:pos x="111" y="2"/>
                </a:cxn>
                <a:cxn ang="0">
                  <a:pos x="100" y="2"/>
                </a:cxn>
                <a:cxn ang="0">
                  <a:pos x="88" y="1"/>
                </a:cxn>
                <a:cxn ang="0">
                  <a:pos x="77" y="1"/>
                </a:cxn>
                <a:cxn ang="0">
                  <a:pos x="65" y="1"/>
                </a:cxn>
                <a:cxn ang="0">
                  <a:pos x="54" y="0"/>
                </a:cxn>
                <a:cxn ang="0">
                  <a:pos x="41" y="0"/>
                </a:cxn>
                <a:cxn ang="0">
                  <a:pos x="29" y="0"/>
                </a:cxn>
                <a:cxn ang="0">
                  <a:pos x="17" y="0"/>
                </a:cxn>
                <a:cxn ang="0">
                  <a:pos x="11" y="23"/>
                </a:cxn>
                <a:cxn ang="0">
                  <a:pos x="6" y="47"/>
                </a:cxn>
                <a:cxn ang="0">
                  <a:pos x="3" y="72"/>
                </a:cxn>
                <a:cxn ang="0">
                  <a:pos x="1" y="97"/>
                </a:cxn>
                <a:cxn ang="0">
                  <a:pos x="1" y="97"/>
                </a:cxn>
                <a:cxn ang="0">
                  <a:pos x="1" y="97"/>
                </a:cxn>
                <a:cxn ang="0">
                  <a:pos x="1" y="97"/>
                </a:cxn>
                <a:cxn ang="0">
                  <a:pos x="0" y="97"/>
                </a:cxn>
              </a:cxnLst>
              <a:rect l="0" t="0" r="r" b="b"/>
              <a:pathLst>
                <a:path w="111" h="308">
                  <a:moveTo>
                    <a:pt x="0" y="97"/>
                  </a:moveTo>
                  <a:lnTo>
                    <a:pt x="0" y="105"/>
                  </a:lnTo>
                  <a:lnTo>
                    <a:pt x="0" y="122"/>
                  </a:lnTo>
                  <a:lnTo>
                    <a:pt x="0" y="308"/>
                  </a:lnTo>
                  <a:lnTo>
                    <a:pt x="90" y="308"/>
                  </a:lnTo>
                  <a:lnTo>
                    <a:pt x="90" y="124"/>
                  </a:lnTo>
                  <a:lnTo>
                    <a:pt x="90" y="105"/>
                  </a:lnTo>
                  <a:lnTo>
                    <a:pt x="91" y="78"/>
                  </a:lnTo>
                  <a:lnTo>
                    <a:pt x="95" y="52"/>
                  </a:lnTo>
                  <a:lnTo>
                    <a:pt x="102" y="27"/>
                  </a:lnTo>
                  <a:lnTo>
                    <a:pt x="111" y="2"/>
                  </a:lnTo>
                  <a:lnTo>
                    <a:pt x="100" y="2"/>
                  </a:lnTo>
                  <a:lnTo>
                    <a:pt x="88" y="1"/>
                  </a:lnTo>
                  <a:lnTo>
                    <a:pt x="77" y="1"/>
                  </a:lnTo>
                  <a:lnTo>
                    <a:pt x="65" y="1"/>
                  </a:lnTo>
                  <a:lnTo>
                    <a:pt x="54" y="0"/>
                  </a:lnTo>
                  <a:lnTo>
                    <a:pt x="41" y="0"/>
                  </a:lnTo>
                  <a:lnTo>
                    <a:pt x="29" y="0"/>
                  </a:lnTo>
                  <a:lnTo>
                    <a:pt x="17" y="0"/>
                  </a:lnTo>
                  <a:lnTo>
                    <a:pt x="11" y="23"/>
                  </a:lnTo>
                  <a:lnTo>
                    <a:pt x="6" y="47"/>
                  </a:lnTo>
                  <a:lnTo>
                    <a:pt x="3" y="72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1" y="97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99B5B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Rational Emotive Behavioral Therapy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Solution Focused Brief Therapy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I use this for recurring problems </a:t>
            </a:r>
          </a:p>
          <a:p>
            <a:r>
              <a:rPr lang="en-US" sz="1600" dirty="0" smtClean="0"/>
              <a:t>REBT uses the ABC Model</a:t>
            </a:r>
          </a:p>
          <a:p>
            <a:r>
              <a:rPr lang="en-US" sz="1600" dirty="0" smtClean="0"/>
              <a:t>A -  is what you’ve had trouble with</a:t>
            </a:r>
          </a:p>
          <a:p>
            <a:r>
              <a:rPr lang="en-US" sz="1600" dirty="0" smtClean="0"/>
              <a:t>B – is what you thought about then</a:t>
            </a:r>
          </a:p>
          <a:p>
            <a:r>
              <a:rPr lang="en-US" sz="1600" dirty="0" smtClean="0"/>
              <a:t>C – is what happened as a result of thinking irrational thoughts</a:t>
            </a:r>
          </a:p>
          <a:p>
            <a:r>
              <a:rPr lang="en-US" sz="1600" dirty="0" smtClean="0"/>
              <a:t>Usually a person has a hidden philosophy that leads them to think they “must” or “should” do something a certain way.</a:t>
            </a:r>
          </a:p>
          <a:p>
            <a:r>
              <a:rPr lang="en-US" sz="1600" dirty="0" smtClean="0"/>
              <a:t>Revealing that philosophy and  helping create new, more rational ones helps the person to improve and get out of their rut.</a:t>
            </a:r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 use this for quicker problem resolution and support</a:t>
            </a:r>
          </a:p>
          <a:p>
            <a:r>
              <a:rPr lang="en-US" dirty="0" smtClean="0"/>
              <a:t>The student/client presents the problem</a:t>
            </a:r>
          </a:p>
          <a:p>
            <a:r>
              <a:rPr lang="en-US" dirty="0" smtClean="0"/>
              <a:t>We identify someplace small to start (goal)</a:t>
            </a:r>
          </a:p>
          <a:p>
            <a:r>
              <a:rPr lang="en-US" dirty="0" smtClean="0"/>
              <a:t>We consider the obstacles towards problem resolution</a:t>
            </a:r>
          </a:p>
          <a:p>
            <a:r>
              <a:rPr lang="en-US" dirty="0" smtClean="0"/>
              <a:t>The student considers their strengths while developing a plan.</a:t>
            </a:r>
          </a:p>
          <a:p>
            <a:r>
              <a:rPr lang="en-US" dirty="0" smtClean="0"/>
              <a:t>The student puts the plan into effect.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8F94-426F-4DDB-813D-AD29F64325C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Counseling Styles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the School Year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8F94-426F-4DDB-813D-AD29F64325C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a continually updated website that is full of direct links to scholarships, camps, financial aid, colleges, career information, and more.</a:t>
            </a:r>
          </a:p>
          <a:p>
            <a:r>
              <a:rPr lang="en-US" dirty="0" smtClean="0"/>
              <a:t>Have a suggestions box</a:t>
            </a:r>
          </a:p>
          <a:p>
            <a:r>
              <a:rPr lang="en-US" dirty="0" smtClean="0"/>
              <a:t>Keep students posted as to where to find me</a:t>
            </a:r>
          </a:p>
          <a:p>
            <a:r>
              <a:rPr lang="en-US" dirty="0" smtClean="0"/>
              <a:t>Steady email communications</a:t>
            </a:r>
          </a:p>
          <a:p>
            <a:r>
              <a:rPr lang="en-US" dirty="0" smtClean="0"/>
              <a:t>Make time for teacher </a:t>
            </a:r>
            <a:r>
              <a:rPr lang="en-US" dirty="0" smtClean="0"/>
              <a:t>consults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time for Administrative consults</a:t>
            </a:r>
          </a:p>
          <a:p>
            <a:r>
              <a:rPr lang="en-US" dirty="0" smtClean="0"/>
              <a:t>Formulate specific and measurable goals using school data (attendance, grades, behaviors, etc.)</a:t>
            </a:r>
          </a:p>
          <a:p>
            <a:r>
              <a:rPr lang="en-US" dirty="0" smtClean="0"/>
              <a:t>Maintain a calendar</a:t>
            </a:r>
          </a:p>
          <a:p>
            <a:r>
              <a:rPr lang="en-US" dirty="0" smtClean="0"/>
              <a:t>Establish a guidance curriculum for all grade levels that abides by the ASCA National Model</a:t>
            </a:r>
          </a:p>
          <a:p>
            <a:r>
              <a:rPr lang="en-US" dirty="0" smtClean="0"/>
              <a:t>Be preventive rather than </a:t>
            </a:r>
            <a:r>
              <a:rPr lang="en-US" dirty="0" err="1" smtClean="0"/>
              <a:t>interventive</a:t>
            </a:r>
            <a:endParaRPr lang="en-US" dirty="0" smtClean="0"/>
          </a:p>
          <a:p>
            <a:r>
              <a:rPr lang="en-US" dirty="0" smtClean="0"/>
              <a:t>Keep a positive attitude!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See 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78F94-426F-4DDB-813D-AD29F64325C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28" name="Picture 4" descr="C:\Users\Daniel R. Kennedy\AppData\Local\Microsoft\Windows\Temporary Internet Files\Content.IE5\ZZPMXA8X\MC9004231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645024"/>
            <a:ext cx="1827886" cy="1827886"/>
          </a:xfrm>
          <a:prstGeom prst="rect">
            <a:avLst/>
          </a:prstGeom>
          <a:noFill/>
        </p:spPr>
      </p:pic>
      <p:pic>
        <p:nvPicPr>
          <p:cNvPr id="1029" name="Picture 5" descr="C:\Users\Daniel R. Kennedy\AppData\Local\Microsoft\Windows\Temporary Internet Files\Content.IE5\ZZPMXA8X\MC90043440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060848"/>
            <a:ext cx="1362075" cy="1908175"/>
          </a:xfrm>
          <a:prstGeom prst="rect">
            <a:avLst/>
          </a:prstGeom>
          <a:noFill/>
        </p:spPr>
      </p:pic>
      <p:pic>
        <p:nvPicPr>
          <p:cNvPr id="1030" name="Picture 6" descr="C:\Users\Daniel R. Kennedy\AppData\Local\Microsoft\Windows\Temporary Internet Files\Content.IE5\GSW1NL9Q\MC90043756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933056"/>
            <a:ext cx="1943100" cy="1984375"/>
          </a:xfrm>
          <a:prstGeom prst="rect">
            <a:avLst/>
          </a:prstGeom>
          <a:noFill/>
        </p:spPr>
      </p:pic>
      <p:pic>
        <p:nvPicPr>
          <p:cNvPr id="1031" name="Picture 7" descr="C:\Users\Daniel R. Kennedy\AppData\Local\Microsoft\Windows\Temporary Internet Files\Content.IE5\X51RJUZ5\MC900433819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340768"/>
            <a:ext cx="1828572" cy="1828572"/>
          </a:xfrm>
          <a:prstGeom prst="rect">
            <a:avLst/>
          </a:prstGeom>
          <a:noFill/>
        </p:spPr>
      </p:pic>
      <p:pic>
        <p:nvPicPr>
          <p:cNvPr id="1033" name="Picture 9" descr="C:\Users\Daniel R. Kennedy\AppData\Local\Microsoft\Windows\Temporary Internet Files\Content.IE5\84L7E1WX\MC900437799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869160"/>
            <a:ext cx="1930400" cy="1143000"/>
          </a:xfrm>
          <a:prstGeom prst="rect">
            <a:avLst/>
          </a:prstGeom>
          <a:noFill/>
        </p:spPr>
      </p:pic>
      <p:pic>
        <p:nvPicPr>
          <p:cNvPr id="1034" name="Picture 10" descr="C:\Users\Daniel R. Kennedy\AppData\Local\Microsoft\Windows\Temporary Internet Files\Content.IE5\84L7E1WX\MC90043248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1916832"/>
            <a:ext cx="1981200" cy="11811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012160" y="162880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Academic Problems???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59832" y="580526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Personal/Social Concerns???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63688" y="285293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Career, college planning, or work Issues???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1990</TotalTime>
  <Words>848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Mr. Kennedy</vt:lpstr>
      <vt:lpstr>About Me </vt:lpstr>
      <vt:lpstr>What does it take to become a school counselor?</vt:lpstr>
      <vt:lpstr>Technical Requirements in becoming a School Counselor</vt:lpstr>
      <vt:lpstr>Iroquois School Counseling Services Offered</vt:lpstr>
      <vt:lpstr>Confidentiality</vt:lpstr>
      <vt:lpstr>My Counseling Styles</vt:lpstr>
      <vt:lpstr>Goals for the School Year</vt:lpstr>
      <vt:lpstr>When to See Me</vt:lpstr>
      <vt:lpstr>Let’s Make this Year a Good One!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Kennedy</dc:title>
  <dc:creator>Daniel R. Kennedy</dc:creator>
  <cp:lastModifiedBy>Daniel R. Kennedy</cp:lastModifiedBy>
  <cp:revision>28</cp:revision>
  <dcterms:created xsi:type="dcterms:W3CDTF">2012-07-28T19:46:54Z</dcterms:created>
  <dcterms:modified xsi:type="dcterms:W3CDTF">2012-07-30T19:57:12Z</dcterms:modified>
</cp:coreProperties>
</file>